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Cy Grotesk Key" charset="1" panose="00000500000000000000"/>
      <p:regular r:id="rId18"/>
    </p:embeddedFont>
    <p:embeddedFont>
      <p:font typeface="Cy Grotesk Key Bold"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https://drive.google.com/drive/folders/1XRccl6PqaRTSQdXRvc8M6osUvMF02Q1Q?usp=sharing" TargetMode="External" Type="http://schemas.openxmlformats.org/officeDocument/2006/relationships/hyperlink"/><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https://kirubha394.wixsite.com/myibm" TargetMode="External" Type="http://schemas.openxmlformats.org/officeDocument/2006/relationships/hyperlink"/><Relationship Id="rId9"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jpe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jpe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384059" y="4125903"/>
            <a:ext cx="8374476" cy="8466842"/>
          </a:xfrm>
          <a:custGeom>
            <a:avLst/>
            <a:gdLst/>
            <a:ahLst/>
            <a:cxnLst/>
            <a:rect r="r" b="b" t="t" l="l"/>
            <a:pathLst>
              <a:path h="8466842" w="8374476">
                <a:moveTo>
                  <a:pt x="0" y="0"/>
                </a:moveTo>
                <a:lnTo>
                  <a:pt x="8374476" y="0"/>
                </a:lnTo>
                <a:lnTo>
                  <a:pt x="8374476" y="8466842"/>
                </a:lnTo>
                <a:lnTo>
                  <a:pt x="0" y="84668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060834">
            <a:off x="9954131" y="-3066307"/>
            <a:ext cx="9664524" cy="9807174"/>
          </a:xfrm>
          <a:custGeom>
            <a:avLst/>
            <a:gdLst/>
            <a:ahLst/>
            <a:cxnLst/>
            <a:rect r="r" b="b" t="t" l="l"/>
            <a:pathLst>
              <a:path h="9807174" w="9664524">
                <a:moveTo>
                  <a:pt x="9664524" y="0"/>
                </a:moveTo>
                <a:lnTo>
                  <a:pt x="0" y="0"/>
                </a:lnTo>
                <a:lnTo>
                  <a:pt x="0" y="9807173"/>
                </a:lnTo>
                <a:lnTo>
                  <a:pt x="9664524" y="9807173"/>
                </a:lnTo>
                <a:lnTo>
                  <a:pt x="966452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78902" y="2916598"/>
            <a:ext cx="12248157" cy="3395980"/>
          </a:xfrm>
          <a:prstGeom prst="rect">
            <a:avLst/>
          </a:prstGeom>
        </p:spPr>
        <p:txBody>
          <a:bodyPr anchor="t" rtlCol="false" tIns="0" lIns="0" bIns="0" rIns="0">
            <a:spAutoFit/>
          </a:bodyPr>
          <a:lstStyle/>
          <a:p>
            <a:pPr algn="l">
              <a:lnSpc>
                <a:spcPts val="8959"/>
              </a:lnSpc>
            </a:pPr>
            <a:r>
              <a:rPr lang="en-US" sz="6999" spc="-349">
                <a:solidFill>
                  <a:srgbClr val="FFFFFF"/>
                </a:solidFill>
                <a:latin typeface="Cy Grotesk Key"/>
                <a:ea typeface="Cy Grotesk Key"/>
                <a:cs typeface="Cy Grotesk Key"/>
                <a:sym typeface="Cy Grotesk Key"/>
              </a:rPr>
              <a:t>Crafting &amp; Compelling Website Analysis, Audit, and Recommendations for IBM</a:t>
            </a:r>
          </a:p>
        </p:txBody>
      </p:sp>
      <p:sp>
        <p:nvSpPr>
          <p:cNvPr name="Freeform 5" id="5"/>
          <p:cNvSpPr/>
          <p:nvPr/>
        </p:nvSpPr>
        <p:spPr>
          <a:xfrm flipH="false" flipV="false" rot="-1750123">
            <a:off x="4504343" y="-2255763"/>
            <a:ext cx="4222276" cy="4114800"/>
          </a:xfrm>
          <a:custGeom>
            <a:avLst/>
            <a:gdLst/>
            <a:ahLst/>
            <a:cxnLst/>
            <a:rect r="r" b="b" t="t" l="l"/>
            <a:pathLst>
              <a:path h="4114800" w="4222276">
                <a:moveTo>
                  <a:pt x="0" y="0"/>
                </a:moveTo>
                <a:lnTo>
                  <a:pt x="4222276" y="0"/>
                </a:lnTo>
                <a:lnTo>
                  <a:pt x="422227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651577" y="7802654"/>
            <a:ext cx="9009270" cy="638175"/>
          </a:xfrm>
          <a:prstGeom prst="rect">
            <a:avLst/>
          </a:prstGeom>
        </p:spPr>
        <p:txBody>
          <a:bodyPr anchor="t" rtlCol="false" tIns="0" lIns="0" bIns="0" rIns="0">
            <a:spAutoFit/>
          </a:bodyPr>
          <a:lstStyle/>
          <a:p>
            <a:pPr algn="l">
              <a:lnSpc>
                <a:spcPts val="5040"/>
              </a:lnSpc>
            </a:pPr>
            <a:r>
              <a:rPr lang="en-US" sz="4200" spc="-378">
                <a:solidFill>
                  <a:srgbClr val="FFFFFF"/>
                </a:solidFill>
                <a:latin typeface="Cy Grotesk Key"/>
                <a:ea typeface="Cy Grotesk Key"/>
                <a:cs typeface="Cy Grotesk Key"/>
                <a:sym typeface="Cy Grotesk Key"/>
              </a:rPr>
              <a:t>Presented by Kirubha Mahesan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900103">
            <a:off x="4783381" y="-4584197"/>
            <a:ext cx="8939614" cy="10054781"/>
          </a:xfrm>
          <a:custGeom>
            <a:avLst/>
            <a:gdLst/>
            <a:ahLst/>
            <a:cxnLst/>
            <a:rect r="r" b="b" t="t" l="l"/>
            <a:pathLst>
              <a:path h="10054781" w="8939614">
                <a:moveTo>
                  <a:pt x="0" y="0"/>
                </a:moveTo>
                <a:lnTo>
                  <a:pt x="8939615" y="0"/>
                </a:lnTo>
                <a:lnTo>
                  <a:pt x="8939615" y="10054781"/>
                </a:lnTo>
                <a:lnTo>
                  <a:pt x="0" y="10054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64935" y="5261235"/>
            <a:ext cx="8374476" cy="8466842"/>
          </a:xfrm>
          <a:custGeom>
            <a:avLst/>
            <a:gdLst/>
            <a:ahLst/>
            <a:cxnLst/>
            <a:rect r="r" b="b" t="t" l="l"/>
            <a:pathLst>
              <a:path h="8466842" w="8374476">
                <a:moveTo>
                  <a:pt x="0" y="0"/>
                </a:moveTo>
                <a:lnTo>
                  <a:pt x="8374476" y="0"/>
                </a:lnTo>
                <a:lnTo>
                  <a:pt x="8374476" y="8466842"/>
                </a:lnTo>
                <a:lnTo>
                  <a:pt x="0" y="84668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97655" y="1359767"/>
            <a:ext cx="8374476" cy="8466842"/>
          </a:xfrm>
          <a:custGeom>
            <a:avLst/>
            <a:gdLst/>
            <a:ahLst/>
            <a:cxnLst/>
            <a:rect r="r" b="b" t="t" l="l"/>
            <a:pathLst>
              <a:path h="8466842" w="8374476">
                <a:moveTo>
                  <a:pt x="0" y="0"/>
                </a:moveTo>
                <a:lnTo>
                  <a:pt x="8374476" y="0"/>
                </a:lnTo>
                <a:lnTo>
                  <a:pt x="8374476" y="8466842"/>
                </a:lnTo>
                <a:lnTo>
                  <a:pt x="0" y="84668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2809541" y="3482715"/>
            <a:ext cx="3929867" cy="2914320"/>
            <a:chOff x="0" y="0"/>
            <a:chExt cx="1035027" cy="767557"/>
          </a:xfrm>
        </p:grpSpPr>
        <p:sp>
          <p:nvSpPr>
            <p:cNvPr name="Freeform 6" id="6"/>
            <p:cNvSpPr/>
            <p:nvPr/>
          </p:nvSpPr>
          <p:spPr>
            <a:xfrm flipH="false" flipV="false" rot="0">
              <a:off x="0" y="0"/>
              <a:ext cx="1035027" cy="767558"/>
            </a:xfrm>
            <a:custGeom>
              <a:avLst/>
              <a:gdLst/>
              <a:ahLst/>
              <a:cxnLst/>
              <a:rect r="r" b="b" t="t" l="l"/>
              <a:pathLst>
                <a:path h="767558" w="1035027">
                  <a:moveTo>
                    <a:pt x="0" y="0"/>
                  </a:moveTo>
                  <a:lnTo>
                    <a:pt x="1035027" y="0"/>
                  </a:lnTo>
                  <a:lnTo>
                    <a:pt x="1035027" y="767558"/>
                  </a:lnTo>
                  <a:lnTo>
                    <a:pt x="0" y="767558"/>
                  </a:lnTo>
                  <a:close/>
                </a:path>
              </a:pathLst>
            </a:custGeom>
            <a:solidFill>
              <a:srgbClr val="000000">
                <a:alpha val="0"/>
              </a:srgbClr>
            </a:solidFill>
            <a:ln w="28575" cap="sq">
              <a:solidFill>
                <a:srgbClr val="82A6C5"/>
              </a:solidFill>
              <a:prstDash val="solid"/>
              <a:miter/>
            </a:ln>
          </p:spPr>
        </p:sp>
        <p:sp>
          <p:nvSpPr>
            <p:cNvPr name="TextBox 7" id="7"/>
            <p:cNvSpPr txBox="true"/>
            <p:nvPr/>
          </p:nvSpPr>
          <p:spPr>
            <a:xfrm>
              <a:off x="0" y="-47625"/>
              <a:ext cx="1035027" cy="815182"/>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7033877" y="3446940"/>
            <a:ext cx="3929867" cy="2950095"/>
            <a:chOff x="0" y="0"/>
            <a:chExt cx="1035027" cy="776980"/>
          </a:xfrm>
        </p:grpSpPr>
        <p:sp>
          <p:nvSpPr>
            <p:cNvPr name="Freeform 9" id="9"/>
            <p:cNvSpPr/>
            <p:nvPr/>
          </p:nvSpPr>
          <p:spPr>
            <a:xfrm flipH="false" flipV="false" rot="0">
              <a:off x="0" y="0"/>
              <a:ext cx="1035027" cy="776980"/>
            </a:xfrm>
            <a:custGeom>
              <a:avLst/>
              <a:gdLst/>
              <a:ahLst/>
              <a:cxnLst/>
              <a:rect r="r" b="b" t="t" l="l"/>
              <a:pathLst>
                <a:path h="776980" w="1035027">
                  <a:moveTo>
                    <a:pt x="0" y="0"/>
                  </a:moveTo>
                  <a:lnTo>
                    <a:pt x="1035027" y="0"/>
                  </a:lnTo>
                  <a:lnTo>
                    <a:pt x="1035027" y="776980"/>
                  </a:lnTo>
                  <a:lnTo>
                    <a:pt x="0" y="776980"/>
                  </a:lnTo>
                  <a:close/>
                </a:path>
              </a:pathLst>
            </a:custGeom>
            <a:solidFill>
              <a:srgbClr val="000000">
                <a:alpha val="0"/>
              </a:srgbClr>
            </a:solidFill>
            <a:ln w="28575" cap="sq">
              <a:solidFill>
                <a:srgbClr val="EDBF5F"/>
              </a:solidFill>
              <a:prstDash val="solid"/>
              <a:miter/>
            </a:ln>
          </p:spPr>
        </p:sp>
        <p:sp>
          <p:nvSpPr>
            <p:cNvPr name="TextBox 10" id="10"/>
            <p:cNvSpPr txBox="true"/>
            <p:nvPr/>
          </p:nvSpPr>
          <p:spPr>
            <a:xfrm>
              <a:off x="0" y="-47625"/>
              <a:ext cx="1035027" cy="824605"/>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11253439" y="3446940"/>
            <a:ext cx="3929867" cy="2950095"/>
            <a:chOff x="0" y="0"/>
            <a:chExt cx="1035027" cy="776980"/>
          </a:xfrm>
        </p:grpSpPr>
        <p:sp>
          <p:nvSpPr>
            <p:cNvPr name="Freeform 12" id="12"/>
            <p:cNvSpPr/>
            <p:nvPr/>
          </p:nvSpPr>
          <p:spPr>
            <a:xfrm flipH="false" flipV="false" rot="0">
              <a:off x="0" y="0"/>
              <a:ext cx="1035027" cy="776980"/>
            </a:xfrm>
            <a:custGeom>
              <a:avLst/>
              <a:gdLst/>
              <a:ahLst/>
              <a:cxnLst/>
              <a:rect r="r" b="b" t="t" l="l"/>
              <a:pathLst>
                <a:path h="776980" w="1035027">
                  <a:moveTo>
                    <a:pt x="0" y="0"/>
                  </a:moveTo>
                  <a:lnTo>
                    <a:pt x="1035027" y="0"/>
                  </a:lnTo>
                  <a:lnTo>
                    <a:pt x="1035027" y="776980"/>
                  </a:lnTo>
                  <a:lnTo>
                    <a:pt x="0" y="776980"/>
                  </a:lnTo>
                  <a:close/>
                </a:path>
              </a:pathLst>
            </a:custGeom>
            <a:solidFill>
              <a:srgbClr val="000000">
                <a:alpha val="0"/>
              </a:srgbClr>
            </a:solidFill>
            <a:ln w="28575" cap="sq">
              <a:solidFill>
                <a:srgbClr val="FFFFFF"/>
              </a:solidFill>
              <a:prstDash val="solid"/>
              <a:miter/>
            </a:ln>
          </p:spPr>
        </p:sp>
        <p:sp>
          <p:nvSpPr>
            <p:cNvPr name="TextBox 13" id="13"/>
            <p:cNvSpPr txBox="true"/>
            <p:nvPr/>
          </p:nvSpPr>
          <p:spPr>
            <a:xfrm>
              <a:off x="0" y="-47625"/>
              <a:ext cx="1035027" cy="824605"/>
            </a:xfrm>
            <a:prstGeom prst="rect">
              <a:avLst/>
            </a:prstGeom>
          </p:spPr>
          <p:txBody>
            <a:bodyPr anchor="ctr" rtlCol="false" tIns="50800" lIns="50800" bIns="50800" rIns="50800"/>
            <a:lstStyle/>
            <a:p>
              <a:pPr algn="ctr">
                <a:lnSpc>
                  <a:spcPts val="2940"/>
                </a:lnSpc>
              </a:pPr>
            </a:p>
          </p:txBody>
        </p:sp>
      </p:grpSp>
      <p:sp>
        <p:nvSpPr>
          <p:cNvPr name="TextBox 14" id="14"/>
          <p:cNvSpPr txBox="true"/>
          <p:nvPr/>
        </p:nvSpPr>
        <p:spPr>
          <a:xfrm rot="0">
            <a:off x="3114772" y="2105310"/>
            <a:ext cx="11095303" cy="834397"/>
          </a:xfrm>
          <a:prstGeom prst="rect">
            <a:avLst/>
          </a:prstGeom>
        </p:spPr>
        <p:txBody>
          <a:bodyPr anchor="t" rtlCol="false" tIns="0" lIns="0" bIns="0" rIns="0">
            <a:spAutoFit/>
          </a:bodyPr>
          <a:lstStyle/>
          <a:p>
            <a:pPr algn="ctr">
              <a:lnSpc>
                <a:spcPts val="6239"/>
              </a:lnSpc>
            </a:pPr>
            <a:r>
              <a:rPr lang="en-US" sz="6239" spc="-561">
                <a:solidFill>
                  <a:srgbClr val="FFFFFF"/>
                </a:solidFill>
                <a:latin typeface="Cy Grotesk Key"/>
                <a:ea typeface="Cy Grotesk Key"/>
                <a:cs typeface="Cy Grotesk Key"/>
                <a:sym typeface="Cy Grotesk Key"/>
              </a:rPr>
              <a:t>Landing Page Design for IBM</a:t>
            </a:r>
          </a:p>
        </p:txBody>
      </p:sp>
      <p:sp>
        <p:nvSpPr>
          <p:cNvPr name="TextBox 15" id="15"/>
          <p:cNvSpPr txBox="true"/>
          <p:nvPr/>
        </p:nvSpPr>
        <p:spPr>
          <a:xfrm rot="0">
            <a:off x="4404990" y="4058850"/>
            <a:ext cx="738968" cy="529224"/>
          </a:xfrm>
          <a:prstGeom prst="rect">
            <a:avLst/>
          </a:prstGeom>
        </p:spPr>
        <p:txBody>
          <a:bodyPr anchor="t" rtlCol="false" tIns="0" lIns="0" bIns="0" rIns="0">
            <a:spAutoFit/>
          </a:bodyPr>
          <a:lstStyle/>
          <a:p>
            <a:pPr algn="ctr">
              <a:lnSpc>
                <a:spcPts val="3962"/>
              </a:lnSpc>
            </a:pPr>
            <a:r>
              <a:rPr lang="en-US" sz="3962" b="true">
                <a:solidFill>
                  <a:srgbClr val="FFFFFF"/>
                </a:solidFill>
                <a:latin typeface="Cy Grotesk Key Bold"/>
                <a:ea typeface="Cy Grotesk Key Bold"/>
                <a:cs typeface="Cy Grotesk Key Bold"/>
                <a:sym typeface="Cy Grotesk Key Bold"/>
              </a:rPr>
              <a:t>01</a:t>
            </a:r>
          </a:p>
        </p:txBody>
      </p:sp>
      <p:sp>
        <p:nvSpPr>
          <p:cNvPr name="TextBox 16" id="16"/>
          <p:cNvSpPr txBox="true"/>
          <p:nvPr/>
        </p:nvSpPr>
        <p:spPr>
          <a:xfrm rot="0">
            <a:off x="8626939" y="4058850"/>
            <a:ext cx="738968" cy="529261"/>
          </a:xfrm>
          <a:prstGeom prst="rect">
            <a:avLst/>
          </a:prstGeom>
        </p:spPr>
        <p:txBody>
          <a:bodyPr anchor="t" rtlCol="false" tIns="0" lIns="0" bIns="0" rIns="0">
            <a:spAutoFit/>
          </a:bodyPr>
          <a:lstStyle/>
          <a:p>
            <a:pPr algn="ctr">
              <a:lnSpc>
                <a:spcPts val="3962"/>
              </a:lnSpc>
            </a:pPr>
            <a:r>
              <a:rPr lang="en-US" sz="3962" b="true">
                <a:solidFill>
                  <a:srgbClr val="FFFFFF"/>
                </a:solidFill>
                <a:latin typeface="Cy Grotesk Key Bold"/>
                <a:ea typeface="Cy Grotesk Key Bold"/>
                <a:cs typeface="Cy Grotesk Key Bold"/>
                <a:sym typeface="Cy Grotesk Key Bold"/>
              </a:rPr>
              <a:t>02</a:t>
            </a:r>
          </a:p>
        </p:txBody>
      </p:sp>
      <p:sp>
        <p:nvSpPr>
          <p:cNvPr name="TextBox 17" id="17"/>
          <p:cNvSpPr txBox="true"/>
          <p:nvPr/>
        </p:nvSpPr>
        <p:spPr>
          <a:xfrm rot="0">
            <a:off x="12848888" y="4058850"/>
            <a:ext cx="738968" cy="529224"/>
          </a:xfrm>
          <a:prstGeom prst="rect">
            <a:avLst/>
          </a:prstGeom>
        </p:spPr>
        <p:txBody>
          <a:bodyPr anchor="t" rtlCol="false" tIns="0" lIns="0" bIns="0" rIns="0">
            <a:spAutoFit/>
          </a:bodyPr>
          <a:lstStyle/>
          <a:p>
            <a:pPr algn="ctr">
              <a:lnSpc>
                <a:spcPts val="3962"/>
              </a:lnSpc>
            </a:pPr>
            <a:r>
              <a:rPr lang="en-US" sz="3962" b="true">
                <a:solidFill>
                  <a:srgbClr val="FFFFFF"/>
                </a:solidFill>
                <a:latin typeface="Cy Grotesk Key Bold"/>
                <a:ea typeface="Cy Grotesk Key Bold"/>
                <a:cs typeface="Cy Grotesk Key Bold"/>
                <a:sym typeface="Cy Grotesk Key Bold"/>
              </a:rPr>
              <a:t>03</a:t>
            </a:r>
          </a:p>
        </p:txBody>
      </p:sp>
      <p:sp>
        <p:nvSpPr>
          <p:cNvPr name="TextBox 18" id="18"/>
          <p:cNvSpPr txBox="true"/>
          <p:nvPr/>
        </p:nvSpPr>
        <p:spPr>
          <a:xfrm rot="0">
            <a:off x="10708386" y="1085850"/>
            <a:ext cx="6550914" cy="424180"/>
          </a:xfrm>
          <a:prstGeom prst="rect">
            <a:avLst/>
          </a:prstGeom>
        </p:spPr>
        <p:txBody>
          <a:bodyPr anchor="t" rtlCol="false" tIns="0" lIns="0" bIns="0" rIns="0">
            <a:spAutoFit/>
          </a:bodyPr>
          <a:lstStyle/>
          <a:p>
            <a:pPr algn="r">
              <a:lnSpc>
                <a:spcPts val="3200"/>
              </a:lnSpc>
            </a:pPr>
            <a:r>
              <a:rPr lang="en-US" sz="3200">
                <a:solidFill>
                  <a:srgbClr val="FFFFFF"/>
                </a:solidFill>
                <a:latin typeface="Cy Grotesk Key"/>
                <a:ea typeface="Cy Grotesk Key"/>
                <a:cs typeface="Cy Grotesk Key"/>
                <a:sym typeface="Cy Grotesk Key"/>
              </a:rPr>
              <a:t>WEBSITE ANALYSIS</a:t>
            </a:r>
          </a:p>
        </p:txBody>
      </p:sp>
      <p:sp>
        <p:nvSpPr>
          <p:cNvPr name="TextBox 19" id="19"/>
          <p:cNvSpPr txBox="true"/>
          <p:nvPr/>
        </p:nvSpPr>
        <p:spPr>
          <a:xfrm rot="0">
            <a:off x="3078991" y="5086350"/>
            <a:ext cx="3390966" cy="873438"/>
          </a:xfrm>
          <a:prstGeom prst="rect">
            <a:avLst/>
          </a:prstGeom>
        </p:spPr>
        <p:txBody>
          <a:bodyPr anchor="t" rtlCol="false" tIns="0" lIns="0" bIns="0" rIns="0">
            <a:spAutoFit/>
          </a:bodyPr>
          <a:lstStyle/>
          <a:p>
            <a:pPr algn="ctr">
              <a:lnSpc>
                <a:spcPts val="3480"/>
              </a:lnSpc>
            </a:pPr>
            <a:r>
              <a:rPr lang="en-US" sz="2485">
                <a:solidFill>
                  <a:srgbClr val="FFFFFF"/>
                </a:solidFill>
                <a:latin typeface="Cy Grotesk Key"/>
                <a:ea typeface="Cy Grotesk Key"/>
                <a:cs typeface="Cy Grotesk Key"/>
                <a:sym typeface="Cy Grotesk Key"/>
              </a:rPr>
              <a:t>Clean, Professional Layout</a:t>
            </a:r>
          </a:p>
        </p:txBody>
      </p:sp>
      <p:sp>
        <p:nvSpPr>
          <p:cNvPr name="TextBox 20" id="20"/>
          <p:cNvSpPr txBox="true"/>
          <p:nvPr/>
        </p:nvSpPr>
        <p:spPr>
          <a:xfrm rot="0">
            <a:off x="7311088" y="5127132"/>
            <a:ext cx="3397298" cy="874962"/>
          </a:xfrm>
          <a:prstGeom prst="rect">
            <a:avLst/>
          </a:prstGeom>
        </p:spPr>
        <p:txBody>
          <a:bodyPr anchor="t" rtlCol="false" tIns="0" lIns="0" bIns="0" rIns="0">
            <a:spAutoFit/>
          </a:bodyPr>
          <a:lstStyle/>
          <a:p>
            <a:pPr algn="ctr">
              <a:lnSpc>
                <a:spcPts val="3486"/>
              </a:lnSpc>
            </a:pPr>
            <a:r>
              <a:rPr lang="en-US" sz="2490">
                <a:solidFill>
                  <a:srgbClr val="FFFFFF"/>
                </a:solidFill>
                <a:latin typeface="Cy Grotesk Key"/>
                <a:ea typeface="Cy Grotesk Key"/>
                <a:cs typeface="Cy Grotesk Key"/>
                <a:sym typeface="Cy Grotesk Key"/>
              </a:rPr>
              <a:t>Compelling Hero Section</a:t>
            </a:r>
          </a:p>
        </p:txBody>
      </p:sp>
      <p:sp>
        <p:nvSpPr>
          <p:cNvPr name="TextBox 21" id="21"/>
          <p:cNvSpPr txBox="true"/>
          <p:nvPr/>
        </p:nvSpPr>
        <p:spPr>
          <a:xfrm rot="0">
            <a:off x="11451447" y="5204085"/>
            <a:ext cx="3533850" cy="415252"/>
          </a:xfrm>
          <a:prstGeom prst="rect">
            <a:avLst/>
          </a:prstGeom>
        </p:spPr>
        <p:txBody>
          <a:bodyPr anchor="t" rtlCol="false" tIns="0" lIns="0" bIns="0" rIns="0">
            <a:spAutoFit/>
          </a:bodyPr>
          <a:lstStyle/>
          <a:p>
            <a:pPr algn="ctr">
              <a:lnSpc>
                <a:spcPts val="3309"/>
              </a:lnSpc>
            </a:pPr>
            <a:r>
              <a:rPr lang="en-US" sz="2363">
                <a:solidFill>
                  <a:srgbClr val="FFFFFF"/>
                </a:solidFill>
                <a:latin typeface="Cy Grotesk Key"/>
                <a:ea typeface="Cy Grotesk Key"/>
                <a:cs typeface="Cy Grotesk Key"/>
                <a:sym typeface="Cy Grotesk Key"/>
              </a:rPr>
              <a:t>Value Proposition</a:t>
            </a:r>
          </a:p>
        </p:txBody>
      </p:sp>
      <p:grpSp>
        <p:nvGrpSpPr>
          <p:cNvPr name="Group 22" id="22"/>
          <p:cNvGrpSpPr/>
          <p:nvPr/>
        </p:nvGrpSpPr>
        <p:grpSpPr>
          <a:xfrm rot="0">
            <a:off x="7031490" y="6768510"/>
            <a:ext cx="3929867" cy="2950095"/>
            <a:chOff x="0" y="0"/>
            <a:chExt cx="1035027" cy="776980"/>
          </a:xfrm>
        </p:grpSpPr>
        <p:sp>
          <p:nvSpPr>
            <p:cNvPr name="Freeform 23" id="23"/>
            <p:cNvSpPr/>
            <p:nvPr/>
          </p:nvSpPr>
          <p:spPr>
            <a:xfrm flipH="false" flipV="false" rot="0">
              <a:off x="0" y="0"/>
              <a:ext cx="1035027" cy="776980"/>
            </a:xfrm>
            <a:custGeom>
              <a:avLst/>
              <a:gdLst/>
              <a:ahLst/>
              <a:cxnLst/>
              <a:rect r="r" b="b" t="t" l="l"/>
              <a:pathLst>
                <a:path h="776980" w="1035027">
                  <a:moveTo>
                    <a:pt x="0" y="0"/>
                  </a:moveTo>
                  <a:lnTo>
                    <a:pt x="1035027" y="0"/>
                  </a:lnTo>
                  <a:lnTo>
                    <a:pt x="1035027" y="776980"/>
                  </a:lnTo>
                  <a:lnTo>
                    <a:pt x="0" y="776980"/>
                  </a:lnTo>
                  <a:close/>
                </a:path>
              </a:pathLst>
            </a:custGeom>
            <a:solidFill>
              <a:srgbClr val="000000">
                <a:alpha val="0"/>
              </a:srgbClr>
            </a:solidFill>
            <a:ln w="28575" cap="sq">
              <a:solidFill>
                <a:srgbClr val="82A6C5"/>
              </a:solidFill>
              <a:prstDash val="solid"/>
              <a:miter/>
            </a:ln>
          </p:spPr>
        </p:sp>
        <p:sp>
          <p:nvSpPr>
            <p:cNvPr name="TextBox 24" id="24"/>
            <p:cNvSpPr txBox="true"/>
            <p:nvPr/>
          </p:nvSpPr>
          <p:spPr>
            <a:xfrm>
              <a:off x="0" y="-47625"/>
              <a:ext cx="1035027" cy="824605"/>
            </a:xfrm>
            <a:prstGeom prst="rect">
              <a:avLst/>
            </a:prstGeom>
          </p:spPr>
          <p:txBody>
            <a:bodyPr anchor="ctr" rtlCol="false" tIns="50800" lIns="50800" bIns="50800" rIns="50800"/>
            <a:lstStyle/>
            <a:p>
              <a:pPr algn="ctr">
                <a:lnSpc>
                  <a:spcPts val="2940"/>
                </a:lnSpc>
              </a:pPr>
            </a:p>
          </p:txBody>
        </p:sp>
      </p:grpSp>
      <p:grpSp>
        <p:nvGrpSpPr>
          <p:cNvPr name="Group 25" id="25"/>
          <p:cNvGrpSpPr/>
          <p:nvPr/>
        </p:nvGrpSpPr>
        <p:grpSpPr>
          <a:xfrm rot="0">
            <a:off x="11258213" y="6768510"/>
            <a:ext cx="3929867" cy="2950095"/>
            <a:chOff x="0" y="0"/>
            <a:chExt cx="1035027" cy="776980"/>
          </a:xfrm>
        </p:grpSpPr>
        <p:sp>
          <p:nvSpPr>
            <p:cNvPr name="Freeform 26" id="26"/>
            <p:cNvSpPr/>
            <p:nvPr/>
          </p:nvSpPr>
          <p:spPr>
            <a:xfrm flipH="false" flipV="false" rot="0">
              <a:off x="0" y="0"/>
              <a:ext cx="1035027" cy="776980"/>
            </a:xfrm>
            <a:custGeom>
              <a:avLst/>
              <a:gdLst/>
              <a:ahLst/>
              <a:cxnLst/>
              <a:rect r="r" b="b" t="t" l="l"/>
              <a:pathLst>
                <a:path h="776980" w="1035027">
                  <a:moveTo>
                    <a:pt x="0" y="0"/>
                  </a:moveTo>
                  <a:lnTo>
                    <a:pt x="1035027" y="0"/>
                  </a:lnTo>
                  <a:lnTo>
                    <a:pt x="1035027" y="776980"/>
                  </a:lnTo>
                  <a:lnTo>
                    <a:pt x="0" y="776980"/>
                  </a:lnTo>
                  <a:close/>
                </a:path>
              </a:pathLst>
            </a:custGeom>
            <a:solidFill>
              <a:srgbClr val="000000">
                <a:alpha val="0"/>
              </a:srgbClr>
            </a:solidFill>
            <a:ln w="28575" cap="sq">
              <a:solidFill>
                <a:srgbClr val="EDBF5F"/>
              </a:solidFill>
              <a:prstDash val="solid"/>
              <a:miter/>
            </a:ln>
          </p:spPr>
        </p:sp>
        <p:sp>
          <p:nvSpPr>
            <p:cNvPr name="TextBox 27" id="27"/>
            <p:cNvSpPr txBox="true"/>
            <p:nvPr/>
          </p:nvSpPr>
          <p:spPr>
            <a:xfrm>
              <a:off x="0" y="-47625"/>
              <a:ext cx="1035027" cy="824605"/>
            </a:xfrm>
            <a:prstGeom prst="rect">
              <a:avLst/>
            </a:prstGeom>
          </p:spPr>
          <p:txBody>
            <a:bodyPr anchor="ctr" rtlCol="false" tIns="50800" lIns="50800" bIns="50800" rIns="50800"/>
            <a:lstStyle/>
            <a:p>
              <a:pPr algn="ctr">
                <a:lnSpc>
                  <a:spcPts val="2940"/>
                </a:lnSpc>
              </a:pPr>
            </a:p>
          </p:txBody>
        </p:sp>
      </p:grpSp>
      <p:grpSp>
        <p:nvGrpSpPr>
          <p:cNvPr name="Group 28" id="28"/>
          <p:cNvGrpSpPr/>
          <p:nvPr/>
        </p:nvGrpSpPr>
        <p:grpSpPr>
          <a:xfrm rot="0">
            <a:off x="2815873" y="6768510"/>
            <a:ext cx="3929867" cy="2950095"/>
            <a:chOff x="0" y="0"/>
            <a:chExt cx="1035027" cy="776980"/>
          </a:xfrm>
        </p:grpSpPr>
        <p:sp>
          <p:nvSpPr>
            <p:cNvPr name="Freeform 29" id="29"/>
            <p:cNvSpPr/>
            <p:nvPr/>
          </p:nvSpPr>
          <p:spPr>
            <a:xfrm flipH="false" flipV="false" rot="0">
              <a:off x="0" y="0"/>
              <a:ext cx="1035027" cy="776980"/>
            </a:xfrm>
            <a:custGeom>
              <a:avLst/>
              <a:gdLst/>
              <a:ahLst/>
              <a:cxnLst/>
              <a:rect r="r" b="b" t="t" l="l"/>
              <a:pathLst>
                <a:path h="776980" w="1035027">
                  <a:moveTo>
                    <a:pt x="0" y="0"/>
                  </a:moveTo>
                  <a:lnTo>
                    <a:pt x="1035027" y="0"/>
                  </a:lnTo>
                  <a:lnTo>
                    <a:pt x="1035027" y="776980"/>
                  </a:lnTo>
                  <a:lnTo>
                    <a:pt x="0" y="776980"/>
                  </a:lnTo>
                  <a:close/>
                </a:path>
              </a:pathLst>
            </a:custGeom>
            <a:solidFill>
              <a:srgbClr val="000000">
                <a:alpha val="0"/>
              </a:srgbClr>
            </a:solidFill>
            <a:ln w="28575" cap="sq">
              <a:solidFill>
                <a:srgbClr val="FFFFFF"/>
              </a:solidFill>
              <a:prstDash val="solid"/>
              <a:miter/>
            </a:ln>
          </p:spPr>
        </p:sp>
        <p:sp>
          <p:nvSpPr>
            <p:cNvPr name="TextBox 30" id="30"/>
            <p:cNvSpPr txBox="true"/>
            <p:nvPr/>
          </p:nvSpPr>
          <p:spPr>
            <a:xfrm>
              <a:off x="0" y="-47625"/>
              <a:ext cx="1035027" cy="824605"/>
            </a:xfrm>
            <a:prstGeom prst="rect">
              <a:avLst/>
            </a:prstGeom>
          </p:spPr>
          <p:txBody>
            <a:bodyPr anchor="ctr" rtlCol="false" tIns="50800" lIns="50800" bIns="50800" rIns="50800"/>
            <a:lstStyle/>
            <a:p>
              <a:pPr algn="ctr">
                <a:lnSpc>
                  <a:spcPts val="2940"/>
                </a:lnSpc>
              </a:pPr>
            </a:p>
          </p:txBody>
        </p:sp>
      </p:grpSp>
      <p:sp>
        <p:nvSpPr>
          <p:cNvPr name="TextBox 31" id="31"/>
          <p:cNvSpPr txBox="true"/>
          <p:nvPr/>
        </p:nvSpPr>
        <p:spPr>
          <a:xfrm rot="0">
            <a:off x="4404990" y="7135344"/>
            <a:ext cx="738968" cy="529261"/>
          </a:xfrm>
          <a:prstGeom prst="rect">
            <a:avLst/>
          </a:prstGeom>
        </p:spPr>
        <p:txBody>
          <a:bodyPr anchor="t" rtlCol="false" tIns="0" lIns="0" bIns="0" rIns="0">
            <a:spAutoFit/>
          </a:bodyPr>
          <a:lstStyle/>
          <a:p>
            <a:pPr algn="ctr">
              <a:lnSpc>
                <a:spcPts val="3962"/>
              </a:lnSpc>
            </a:pPr>
            <a:r>
              <a:rPr lang="en-US" sz="3962" b="true">
                <a:solidFill>
                  <a:srgbClr val="FFFFFF"/>
                </a:solidFill>
                <a:latin typeface="Cy Grotesk Key Bold"/>
                <a:ea typeface="Cy Grotesk Key Bold"/>
                <a:cs typeface="Cy Grotesk Key Bold"/>
                <a:sym typeface="Cy Grotesk Key Bold"/>
              </a:rPr>
              <a:t>04</a:t>
            </a:r>
          </a:p>
        </p:txBody>
      </p:sp>
      <p:sp>
        <p:nvSpPr>
          <p:cNvPr name="TextBox 32" id="32"/>
          <p:cNvSpPr txBox="true"/>
          <p:nvPr/>
        </p:nvSpPr>
        <p:spPr>
          <a:xfrm rot="0">
            <a:off x="8626939" y="7135344"/>
            <a:ext cx="738968" cy="529261"/>
          </a:xfrm>
          <a:prstGeom prst="rect">
            <a:avLst/>
          </a:prstGeom>
        </p:spPr>
        <p:txBody>
          <a:bodyPr anchor="t" rtlCol="false" tIns="0" lIns="0" bIns="0" rIns="0">
            <a:spAutoFit/>
          </a:bodyPr>
          <a:lstStyle/>
          <a:p>
            <a:pPr algn="ctr">
              <a:lnSpc>
                <a:spcPts val="3962"/>
              </a:lnSpc>
            </a:pPr>
            <a:r>
              <a:rPr lang="en-US" sz="3962" b="true">
                <a:solidFill>
                  <a:srgbClr val="FFFFFF"/>
                </a:solidFill>
                <a:latin typeface="Cy Grotesk Key Bold"/>
                <a:ea typeface="Cy Grotesk Key Bold"/>
                <a:cs typeface="Cy Grotesk Key Bold"/>
                <a:sym typeface="Cy Grotesk Key Bold"/>
              </a:rPr>
              <a:t>05</a:t>
            </a:r>
          </a:p>
        </p:txBody>
      </p:sp>
      <p:sp>
        <p:nvSpPr>
          <p:cNvPr name="TextBox 33" id="33"/>
          <p:cNvSpPr txBox="true"/>
          <p:nvPr/>
        </p:nvSpPr>
        <p:spPr>
          <a:xfrm rot="0">
            <a:off x="12853663" y="7135344"/>
            <a:ext cx="738968" cy="529261"/>
          </a:xfrm>
          <a:prstGeom prst="rect">
            <a:avLst/>
          </a:prstGeom>
        </p:spPr>
        <p:txBody>
          <a:bodyPr anchor="t" rtlCol="false" tIns="0" lIns="0" bIns="0" rIns="0">
            <a:spAutoFit/>
          </a:bodyPr>
          <a:lstStyle/>
          <a:p>
            <a:pPr algn="ctr">
              <a:lnSpc>
                <a:spcPts val="3962"/>
              </a:lnSpc>
            </a:pPr>
            <a:r>
              <a:rPr lang="en-US" sz="3962" b="true">
                <a:solidFill>
                  <a:srgbClr val="FFFFFF"/>
                </a:solidFill>
                <a:latin typeface="Cy Grotesk Key Bold"/>
                <a:ea typeface="Cy Grotesk Key Bold"/>
                <a:cs typeface="Cy Grotesk Key Bold"/>
                <a:sym typeface="Cy Grotesk Key Bold"/>
              </a:rPr>
              <a:t>06</a:t>
            </a:r>
          </a:p>
        </p:txBody>
      </p:sp>
      <p:sp>
        <p:nvSpPr>
          <p:cNvPr name="TextBox 34" id="34"/>
          <p:cNvSpPr txBox="true"/>
          <p:nvPr/>
        </p:nvSpPr>
        <p:spPr>
          <a:xfrm rot="0">
            <a:off x="3078991" y="8150380"/>
            <a:ext cx="3390966" cy="433725"/>
          </a:xfrm>
          <a:prstGeom prst="rect">
            <a:avLst/>
          </a:prstGeom>
        </p:spPr>
        <p:txBody>
          <a:bodyPr anchor="t" rtlCol="false" tIns="0" lIns="0" bIns="0" rIns="0">
            <a:spAutoFit/>
          </a:bodyPr>
          <a:lstStyle/>
          <a:p>
            <a:pPr algn="ctr">
              <a:lnSpc>
                <a:spcPts val="3480"/>
              </a:lnSpc>
            </a:pPr>
            <a:r>
              <a:rPr lang="en-US" sz="2485">
                <a:solidFill>
                  <a:srgbClr val="FFFFFF"/>
                </a:solidFill>
                <a:latin typeface="Cy Grotesk Key"/>
                <a:ea typeface="Cy Grotesk Key"/>
                <a:cs typeface="Cy Grotesk Key"/>
                <a:sym typeface="Cy Grotesk Key"/>
              </a:rPr>
              <a:t>Trust Signals</a:t>
            </a:r>
          </a:p>
        </p:txBody>
      </p:sp>
      <p:sp>
        <p:nvSpPr>
          <p:cNvPr name="TextBox 35" id="35"/>
          <p:cNvSpPr txBox="true"/>
          <p:nvPr/>
        </p:nvSpPr>
        <p:spPr>
          <a:xfrm rot="0">
            <a:off x="7300940" y="8150380"/>
            <a:ext cx="3390966" cy="433725"/>
          </a:xfrm>
          <a:prstGeom prst="rect">
            <a:avLst/>
          </a:prstGeom>
        </p:spPr>
        <p:txBody>
          <a:bodyPr anchor="t" rtlCol="false" tIns="0" lIns="0" bIns="0" rIns="0">
            <a:spAutoFit/>
          </a:bodyPr>
          <a:lstStyle/>
          <a:p>
            <a:pPr algn="ctr">
              <a:lnSpc>
                <a:spcPts val="3480"/>
              </a:lnSpc>
            </a:pPr>
            <a:r>
              <a:rPr lang="en-US" sz="2485">
                <a:solidFill>
                  <a:srgbClr val="FFFFFF"/>
                </a:solidFill>
                <a:latin typeface="Cy Grotesk Key"/>
                <a:ea typeface="Cy Grotesk Key"/>
                <a:cs typeface="Cy Grotesk Key"/>
                <a:sym typeface="Cy Grotesk Key"/>
              </a:rPr>
              <a:t>Content Sections</a:t>
            </a:r>
          </a:p>
        </p:txBody>
      </p:sp>
      <p:sp>
        <p:nvSpPr>
          <p:cNvPr name="TextBox 36" id="36"/>
          <p:cNvSpPr txBox="true"/>
          <p:nvPr/>
        </p:nvSpPr>
        <p:spPr>
          <a:xfrm rot="0">
            <a:off x="11522889" y="8150380"/>
            <a:ext cx="3390966" cy="433725"/>
          </a:xfrm>
          <a:prstGeom prst="rect">
            <a:avLst/>
          </a:prstGeom>
        </p:spPr>
        <p:txBody>
          <a:bodyPr anchor="t" rtlCol="false" tIns="0" lIns="0" bIns="0" rIns="0">
            <a:spAutoFit/>
          </a:bodyPr>
          <a:lstStyle/>
          <a:p>
            <a:pPr algn="ctr">
              <a:lnSpc>
                <a:spcPts val="3480"/>
              </a:lnSpc>
            </a:pPr>
            <a:r>
              <a:rPr lang="en-US" sz="2485">
                <a:solidFill>
                  <a:srgbClr val="FFFFFF"/>
                </a:solidFill>
                <a:latin typeface="Cy Grotesk Key"/>
                <a:ea typeface="Cy Grotesk Key"/>
                <a:cs typeface="Cy Grotesk Key"/>
                <a:sym typeface="Cy Grotesk Key"/>
              </a:rPr>
              <a:t>Lead Capture Form</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059498" y="5143500"/>
            <a:ext cx="445396" cy="445396"/>
          </a:xfrm>
          <a:custGeom>
            <a:avLst/>
            <a:gdLst/>
            <a:ahLst/>
            <a:cxnLst/>
            <a:rect r="r" b="b" t="t" l="l"/>
            <a:pathLst>
              <a:path h="445396" w="445396">
                <a:moveTo>
                  <a:pt x="0" y="0"/>
                </a:moveTo>
                <a:lnTo>
                  <a:pt x="445396" y="0"/>
                </a:lnTo>
                <a:lnTo>
                  <a:pt x="445396" y="445396"/>
                </a:lnTo>
                <a:lnTo>
                  <a:pt x="0" y="4453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08857" y="6501616"/>
            <a:ext cx="445396" cy="445396"/>
          </a:xfrm>
          <a:custGeom>
            <a:avLst/>
            <a:gdLst/>
            <a:ahLst/>
            <a:cxnLst/>
            <a:rect r="r" b="b" t="t" l="l"/>
            <a:pathLst>
              <a:path h="445396" w="445396">
                <a:moveTo>
                  <a:pt x="0" y="0"/>
                </a:moveTo>
                <a:lnTo>
                  <a:pt x="445396" y="0"/>
                </a:lnTo>
                <a:lnTo>
                  <a:pt x="445396" y="445396"/>
                </a:lnTo>
                <a:lnTo>
                  <a:pt x="0" y="4453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4765386">
            <a:off x="231729" y="5002973"/>
            <a:ext cx="9197776" cy="10178626"/>
          </a:xfrm>
          <a:custGeom>
            <a:avLst/>
            <a:gdLst/>
            <a:ahLst/>
            <a:cxnLst/>
            <a:rect r="r" b="b" t="t" l="l"/>
            <a:pathLst>
              <a:path h="10178626" w="9197776">
                <a:moveTo>
                  <a:pt x="0" y="0"/>
                </a:moveTo>
                <a:lnTo>
                  <a:pt x="9197776" y="0"/>
                </a:lnTo>
                <a:lnTo>
                  <a:pt x="9197776" y="10178625"/>
                </a:lnTo>
                <a:lnTo>
                  <a:pt x="0" y="101786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77913" y="-697633"/>
            <a:ext cx="3763172" cy="4114800"/>
          </a:xfrm>
          <a:custGeom>
            <a:avLst/>
            <a:gdLst/>
            <a:ahLst/>
            <a:cxnLst/>
            <a:rect r="r" b="b" t="t" l="l"/>
            <a:pathLst>
              <a:path h="4114800" w="3763172">
                <a:moveTo>
                  <a:pt x="0" y="0"/>
                </a:moveTo>
                <a:lnTo>
                  <a:pt x="3763171" y="0"/>
                </a:lnTo>
                <a:lnTo>
                  <a:pt x="376317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405531" y="2659278"/>
            <a:ext cx="10078587" cy="1176019"/>
          </a:xfrm>
          <a:prstGeom prst="rect">
            <a:avLst/>
          </a:prstGeom>
        </p:spPr>
        <p:txBody>
          <a:bodyPr anchor="t" rtlCol="false" tIns="0" lIns="0" bIns="0" rIns="0">
            <a:spAutoFit/>
          </a:bodyPr>
          <a:lstStyle/>
          <a:p>
            <a:pPr algn="l">
              <a:lnSpc>
                <a:spcPts val="8799"/>
              </a:lnSpc>
            </a:pPr>
            <a:r>
              <a:rPr lang="en-US" sz="8799" spc="-791">
                <a:solidFill>
                  <a:srgbClr val="FFFFFF"/>
                </a:solidFill>
                <a:latin typeface="Cy Grotesk Key"/>
                <a:ea typeface="Cy Grotesk Key"/>
                <a:cs typeface="Cy Grotesk Key"/>
                <a:sym typeface="Cy Grotesk Key"/>
              </a:rPr>
              <a:t>Landing Page Design</a:t>
            </a:r>
          </a:p>
        </p:txBody>
      </p:sp>
      <p:sp>
        <p:nvSpPr>
          <p:cNvPr name="TextBox 7" id="7"/>
          <p:cNvSpPr txBox="true"/>
          <p:nvPr/>
        </p:nvSpPr>
        <p:spPr>
          <a:xfrm rot="0">
            <a:off x="10331555" y="1491873"/>
            <a:ext cx="6550914" cy="424180"/>
          </a:xfrm>
          <a:prstGeom prst="rect">
            <a:avLst/>
          </a:prstGeom>
        </p:spPr>
        <p:txBody>
          <a:bodyPr anchor="t" rtlCol="false" tIns="0" lIns="0" bIns="0" rIns="0">
            <a:spAutoFit/>
          </a:bodyPr>
          <a:lstStyle/>
          <a:p>
            <a:pPr algn="r">
              <a:lnSpc>
                <a:spcPts val="3200"/>
              </a:lnSpc>
            </a:pPr>
            <a:r>
              <a:rPr lang="en-US" sz="3200">
                <a:solidFill>
                  <a:srgbClr val="FFFFFF"/>
                </a:solidFill>
                <a:latin typeface="Cy Grotesk Key"/>
                <a:ea typeface="Cy Grotesk Key"/>
                <a:cs typeface="Cy Grotesk Key"/>
                <a:sym typeface="Cy Grotesk Key"/>
              </a:rPr>
              <a:t>WEBSITE ANALYSIS</a:t>
            </a:r>
          </a:p>
        </p:txBody>
      </p:sp>
      <p:sp>
        <p:nvSpPr>
          <p:cNvPr name="TextBox 8" id="8"/>
          <p:cNvSpPr txBox="true"/>
          <p:nvPr/>
        </p:nvSpPr>
        <p:spPr>
          <a:xfrm rot="0">
            <a:off x="10883096" y="4883275"/>
            <a:ext cx="5999373" cy="1037465"/>
          </a:xfrm>
          <a:prstGeom prst="rect">
            <a:avLst/>
          </a:prstGeom>
        </p:spPr>
        <p:txBody>
          <a:bodyPr anchor="t" rtlCol="false" tIns="0" lIns="0" bIns="0" rIns="0">
            <a:spAutoFit/>
          </a:bodyPr>
          <a:lstStyle/>
          <a:p>
            <a:pPr algn="l">
              <a:lnSpc>
                <a:spcPts val="4237"/>
              </a:lnSpc>
            </a:pPr>
            <a:r>
              <a:rPr lang="en-US" sz="3027" u="sng">
                <a:solidFill>
                  <a:srgbClr val="FFFFFF"/>
                </a:solidFill>
                <a:latin typeface="Cy Grotesk Key"/>
                <a:ea typeface="Cy Grotesk Key"/>
                <a:cs typeface="Cy Grotesk Key"/>
                <a:sym typeface="Cy Grotesk Key"/>
                <a:hlinkClick r:id="rId8" tooltip="https://kirubha394.wixsite.com/myibm"/>
              </a:rPr>
              <a:t>Ihttps://kirubha394.wixsite.com/myibm</a:t>
            </a:r>
          </a:p>
        </p:txBody>
      </p:sp>
      <p:sp>
        <p:nvSpPr>
          <p:cNvPr name="Freeform 9" id="9"/>
          <p:cNvSpPr/>
          <p:nvPr/>
        </p:nvSpPr>
        <p:spPr>
          <a:xfrm flipH="false" flipV="false" rot="0">
            <a:off x="15185655" y="2644285"/>
            <a:ext cx="1535333" cy="1535333"/>
          </a:xfrm>
          <a:custGeom>
            <a:avLst/>
            <a:gdLst/>
            <a:ahLst/>
            <a:cxnLst/>
            <a:rect r="r" b="b" t="t" l="l"/>
            <a:pathLst>
              <a:path h="1535333" w="1535333">
                <a:moveTo>
                  <a:pt x="0" y="0"/>
                </a:moveTo>
                <a:lnTo>
                  <a:pt x="1535332" y="0"/>
                </a:lnTo>
                <a:lnTo>
                  <a:pt x="1535332" y="1535333"/>
                </a:lnTo>
                <a:lnTo>
                  <a:pt x="0" y="15353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10883096" y="6394520"/>
            <a:ext cx="5999373" cy="508864"/>
          </a:xfrm>
          <a:prstGeom prst="rect">
            <a:avLst/>
          </a:prstGeom>
        </p:spPr>
        <p:txBody>
          <a:bodyPr anchor="t" rtlCol="false" tIns="0" lIns="0" bIns="0" rIns="0">
            <a:spAutoFit/>
          </a:bodyPr>
          <a:lstStyle/>
          <a:p>
            <a:pPr algn="l">
              <a:lnSpc>
                <a:spcPts val="4237"/>
              </a:lnSpc>
            </a:pPr>
            <a:r>
              <a:rPr lang="en-US" sz="3027" u="sng">
                <a:solidFill>
                  <a:srgbClr val="FFFFFF"/>
                </a:solidFill>
                <a:latin typeface="Cy Grotesk Key"/>
                <a:ea typeface="Cy Grotesk Key"/>
                <a:cs typeface="Cy Grotesk Key"/>
                <a:sym typeface="Cy Grotesk Key"/>
                <a:hlinkClick r:id="rId11" tooltip="https://drive.google.com/drive/folders/1XRccl6PqaRTSQdXRvc8M6osUvMF02Q1Q?usp=sharing"/>
              </a:rPr>
              <a:t>Click to view Landing page</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792847">
            <a:off x="-6033970" y="-676293"/>
            <a:ext cx="13211001" cy="13530820"/>
          </a:xfrm>
          <a:custGeom>
            <a:avLst/>
            <a:gdLst/>
            <a:ahLst/>
            <a:cxnLst/>
            <a:rect r="r" b="b" t="t" l="l"/>
            <a:pathLst>
              <a:path h="13530820" w="13211001">
                <a:moveTo>
                  <a:pt x="0" y="0"/>
                </a:moveTo>
                <a:lnTo>
                  <a:pt x="13211001" y="0"/>
                </a:lnTo>
                <a:lnTo>
                  <a:pt x="13211001" y="13530820"/>
                </a:lnTo>
                <a:lnTo>
                  <a:pt x="0" y="135308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552628" y="6380231"/>
            <a:ext cx="5880684" cy="1121997"/>
            <a:chOff x="0" y="0"/>
            <a:chExt cx="1468210" cy="280125"/>
          </a:xfrm>
        </p:grpSpPr>
        <p:sp>
          <p:nvSpPr>
            <p:cNvPr name="Freeform 4" id="4"/>
            <p:cNvSpPr/>
            <p:nvPr/>
          </p:nvSpPr>
          <p:spPr>
            <a:xfrm flipH="false" flipV="false" rot="0">
              <a:off x="0" y="0"/>
              <a:ext cx="1468210" cy="280125"/>
            </a:xfrm>
            <a:custGeom>
              <a:avLst/>
              <a:gdLst/>
              <a:ahLst/>
              <a:cxnLst/>
              <a:rect r="r" b="b" t="t" l="l"/>
              <a:pathLst>
                <a:path h="280125" w="1468210">
                  <a:moveTo>
                    <a:pt x="0" y="0"/>
                  </a:moveTo>
                  <a:lnTo>
                    <a:pt x="1468210" y="0"/>
                  </a:lnTo>
                  <a:lnTo>
                    <a:pt x="1468210" y="280125"/>
                  </a:lnTo>
                  <a:lnTo>
                    <a:pt x="0" y="280125"/>
                  </a:lnTo>
                  <a:close/>
                </a:path>
              </a:pathLst>
            </a:custGeom>
            <a:solidFill>
              <a:srgbClr val="000000">
                <a:alpha val="0"/>
              </a:srgbClr>
            </a:solidFill>
            <a:ln w="28575" cap="sq">
              <a:solidFill>
                <a:srgbClr val="EDBF5F"/>
              </a:solidFill>
              <a:prstDash val="solid"/>
              <a:miter/>
            </a:ln>
          </p:spPr>
        </p:sp>
        <p:sp>
          <p:nvSpPr>
            <p:cNvPr name="TextBox 5" id="5"/>
            <p:cNvSpPr txBox="true"/>
            <p:nvPr/>
          </p:nvSpPr>
          <p:spPr>
            <a:xfrm>
              <a:off x="0" y="-47625"/>
              <a:ext cx="1468210" cy="327750"/>
            </a:xfrm>
            <a:prstGeom prst="rect">
              <a:avLst/>
            </a:prstGeom>
          </p:spPr>
          <p:txBody>
            <a:bodyPr anchor="ctr" rtlCol="false" tIns="50800" lIns="50800" bIns="50800" rIns="50800"/>
            <a:lstStyle/>
            <a:p>
              <a:pPr algn="ctr">
                <a:lnSpc>
                  <a:spcPts val="2940"/>
                </a:lnSpc>
              </a:pPr>
            </a:p>
          </p:txBody>
        </p:sp>
      </p:grpSp>
      <p:sp>
        <p:nvSpPr>
          <p:cNvPr name="TextBox 6" id="6"/>
          <p:cNvSpPr txBox="true"/>
          <p:nvPr/>
        </p:nvSpPr>
        <p:spPr>
          <a:xfrm rot="0">
            <a:off x="3078089" y="4016756"/>
            <a:ext cx="12437404" cy="2072362"/>
          </a:xfrm>
          <a:prstGeom prst="rect">
            <a:avLst/>
          </a:prstGeom>
        </p:spPr>
        <p:txBody>
          <a:bodyPr anchor="t" rtlCol="false" tIns="0" lIns="0" bIns="0" rIns="0">
            <a:spAutoFit/>
          </a:bodyPr>
          <a:lstStyle/>
          <a:p>
            <a:pPr algn="ctr">
              <a:lnSpc>
                <a:spcPts val="15589"/>
              </a:lnSpc>
            </a:pPr>
            <a:r>
              <a:rPr lang="en-US" sz="15589" spc="-1403">
                <a:solidFill>
                  <a:srgbClr val="FFFFFF"/>
                </a:solidFill>
                <a:latin typeface="Cy Grotesk Key"/>
                <a:ea typeface="Cy Grotesk Key"/>
                <a:cs typeface="Cy Grotesk Key"/>
                <a:sym typeface="Cy Grotesk Key"/>
              </a:rPr>
              <a:t>THANK YOU</a:t>
            </a:r>
          </a:p>
        </p:txBody>
      </p:sp>
      <p:sp>
        <p:nvSpPr>
          <p:cNvPr name="TextBox 7" id="7"/>
          <p:cNvSpPr txBox="true"/>
          <p:nvPr/>
        </p:nvSpPr>
        <p:spPr>
          <a:xfrm rot="0">
            <a:off x="6865471" y="6744501"/>
            <a:ext cx="5254997" cy="450608"/>
          </a:xfrm>
          <a:prstGeom prst="rect">
            <a:avLst/>
          </a:prstGeom>
        </p:spPr>
        <p:txBody>
          <a:bodyPr anchor="t" rtlCol="false" tIns="0" lIns="0" bIns="0" rIns="0">
            <a:spAutoFit/>
          </a:bodyPr>
          <a:lstStyle/>
          <a:p>
            <a:pPr algn="ctr">
              <a:lnSpc>
                <a:spcPts val="3375"/>
              </a:lnSpc>
            </a:pPr>
            <a:r>
              <a:rPr lang="en-US" sz="3375">
                <a:solidFill>
                  <a:srgbClr val="FFFFFF"/>
                </a:solidFill>
                <a:latin typeface="Cy Grotesk Key"/>
                <a:ea typeface="Cy Grotesk Key"/>
                <a:cs typeface="Cy Grotesk Key"/>
                <a:sym typeface="Cy Grotesk Key"/>
              </a:rPr>
              <a:t>WEBSITE ANALYSIS</a:t>
            </a:r>
          </a:p>
        </p:txBody>
      </p:sp>
      <p:sp>
        <p:nvSpPr>
          <p:cNvPr name="Freeform 8" id="8"/>
          <p:cNvSpPr/>
          <p:nvPr/>
        </p:nvSpPr>
        <p:spPr>
          <a:xfrm flipH="true" flipV="false" rot="-3060834">
            <a:off x="13092982" y="-4242472"/>
            <a:ext cx="9664524" cy="9807174"/>
          </a:xfrm>
          <a:custGeom>
            <a:avLst/>
            <a:gdLst/>
            <a:ahLst/>
            <a:cxnLst/>
            <a:rect r="r" b="b" t="t" l="l"/>
            <a:pathLst>
              <a:path h="9807174" w="9664524">
                <a:moveTo>
                  <a:pt x="9664524" y="0"/>
                </a:moveTo>
                <a:lnTo>
                  <a:pt x="0" y="0"/>
                </a:lnTo>
                <a:lnTo>
                  <a:pt x="0" y="9807174"/>
                </a:lnTo>
                <a:lnTo>
                  <a:pt x="9664524" y="9807174"/>
                </a:lnTo>
                <a:lnTo>
                  <a:pt x="966452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750123">
            <a:off x="11505110" y="7491760"/>
            <a:ext cx="6925619" cy="6749330"/>
          </a:xfrm>
          <a:custGeom>
            <a:avLst/>
            <a:gdLst/>
            <a:ahLst/>
            <a:cxnLst/>
            <a:rect r="r" b="b" t="t" l="l"/>
            <a:pathLst>
              <a:path h="6749330" w="6925619">
                <a:moveTo>
                  <a:pt x="0" y="0"/>
                </a:moveTo>
                <a:lnTo>
                  <a:pt x="6925618" y="0"/>
                </a:lnTo>
                <a:lnTo>
                  <a:pt x="6925618" y="6749330"/>
                </a:lnTo>
                <a:lnTo>
                  <a:pt x="0" y="67493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0272">
            <a:off x="4908345" y="-1396404"/>
            <a:ext cx="7349524" cy="6521032"/>
          </a:xfrm>
          <a:custGeom>
            <a:avLst/>
            <a:gdLst/>
            <a:ahLst/>
            <a:cxnLst/>
            <a:rect r="r" b="b" t="t" l="l"/>
            <a:pathLst>
              <a:path h="6521032" w="7349524">
                <a:moveTo>
                  <a:pt x="0" y="0"/>
                </a:moveTo>
                <a:lnTo>
                  <a:pt x="7349524" y="0"/>
                </a:lnTo>
                <a:lnTo>
                  <a:pt x="7349524" y="6521032"/>
                </a:lnTo>
                <a:lnTo>
                  <a:pt x="0" y="65210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076509" y="3277595"/>
            <a:ext cx="2979422" cy="5246370"/>
            <a:chOff x="0" y="0"/>
            <a:chExt cx="461590" cy="812800"/>
          </a:xfrm>
        </p:grpSpPr>
        <p:sp>
          <p:nvSpPr>
            <p:cNvPr name="Freeform 4" id="4"/>
            <p:cNvSpPr/>
            <p:nvPr/>
          </p:nvSpPr>
          <p:spPr>
            <a:xfrm flipH="false" flipV="false" rot="0">
              <a:off x="0" y="0"/>
              <a:ext cx="461590" cy="812800"/>
            </a:xfrm>
            <a:custGeom>
              <a:avLst/>
              <a:gdLst/>
              <a:ahLst/>
              <a:cxnLst/>
              <a:rect r="r" b="b" t="t" l="l"/>
              <a:pathLst>
                <a:path h="812800" w="461590">
                  <a:moveTo>
                    <a:pt x="0" y="0"/>
                  </a:moveTo>
                  <a:lnTo>
                    <a:pt x="461590" y="0"/>
                  </a:lnTo>
                  <a:lnTo>
                    <a:pt x="461590" y="812800"/>
                  </a:lnTo>
                  <a:lnTo>
                    <a:pt x="0" y="812800"/>
                  </a:lnTo>
                  <a:close/>
                </a:path>
              </a:pathLst>
            </a:custGeom>
            <a:blipFill>
              <a:blip r:embed="rId4"/>
              <a:stretch>
                <a:fillRect l="-26545" t="0" r="-137749" b="0"/>
              </a:stretch>
            </a:blipFill>
          </p:spPr>
        </p:sp>
      </p:grpSp>
      <p:grpSp>
        <p:nvGrpSpPr>
          <p:cNvPr name="Group 5" id="5"/>
          <p:cNvGrpSpPr/>
          <p:nvPr/>
        </p:nvGrpSpPr>
        <p:grpSpPr>
          <a:xfrm rot="0">
            <a:off x="14279878" y="3277595"/>
            <a:ext cx="2979422" cy="5246370"/>
            <a:chOff x="0" y="0"/>
            <a:chExt cx="461590" cy="812800"/>
          </a:xfrm>
        </p:grpSpPr>
        <p:sp>
          <p:nvSpPr>
            <p:cNvPr name="Freeform 6" id="6"/>
            <p:cNvSpPr/>
            <p:nvPr/>
          </p:nvSpPr>
          <p:spPr>
            <a:xfrm flipH="false" flipV="false" rot="0">
              <a:off x="0" y="0"/>
              <a:ext cx="461590" cy="812800"/>
            </a:xfrm>
            <a:custGeom>
              <a:avLst/>
              <a:gdLst/>
              <a:ahLst/>
              <a:cxnLst/>
              <a:rect r="r" b="b" t="t" l="l"/>
              <a:pathLst>
                <a:path h="812800" w="461590">
                  <a:moveTo>
                    <a:pt x="0" y="0"/>
                  </a:moveTo>
                  <a:lnTo>
                    <a:pt x="461590" y="0"/>
                  </a:lnTo>
                  <a:lnTo>
                    <a:pt x="461590" y="812800"/>
                  </a:lnTo>
                  <a:lnTo>
                    <a:pt x="0" y="812800"/>
                  </a:lnTo>
                  <a:close/>
                </a:path>
              </a:pathLst>
            </a:custGeom>
            <a:blipFill>
              <a:blip r:embed="rId4"/>
              <a:stretch>
                <a:fillRect l="-134091" t="0" r="-30203" b="0"/>
              </a:stretch>
            </a:blipFill>
          </p:spPr>
        </p:sp>
      </p:grpSp>
      <p:sp>
        <p:nvSpPr>
          <p:cNvPr name="Freeform 7" id="7"/>
          <p:cNvSpPr/>
          <p:nvPr/>
        </p:nvSpPr>
        <p:spPr>
          <a:xfrm flipH="false" flipV="false" rot="0">
            <a:off x="1441739" y="1548490"/>
            <a:ext cx="965050" cy="965050"/>
          </a:xfrm>
          <a:custGeom>
            <a:avLst/>
            <a:gdLst/>
            <a:ahLst/>
            <a:cxnLst/>
            <a:rect r="r" b="b" t="t" l="l"/>
            <a:pathLst>
              <a:path h="965050" w="965050">
                <a:moveTo>
                  <a:pt x="0" y="0"/>
                </a:moveTo>
                <a:lnTo>
                  <a:pt x="965049" y="0"/>
                </a:lnTo>
                <a:lnTo>
                  <a:pt x="965049" y="965050"/>
                </a:lnTo>
                <a:lnTo>
                  <a:pt x="0" y="9650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441739" y="5086350"/>
            <a:ext cx="9406171" cy="4105910"/>
          </a:xfrm>
          <a:prstGeom prst="rect">
            <a:avLst/>
          </a:prstGeom>
        </p:spPr>
        <p:txBody>
          <a:bodyPr anchor="t" rtlCol="false" tIns="0" lIns="0" bIns="0" rIns="0">
            <a:spAutoFit/>
          </a:bodyPr>
          <a:lstStyle/>
          <a:p>
            <a:pPr algn="l">
              <a:lnSpc>
                <a:spcPts val="3639"/>
              </a:lnSpc>
            </a:pPr>
            <a:r>
              <a:rPr lang="en-US" sz="2599">
                <a:solidFill>
                  <a:srgbClr val="FFFFFF"/>
                </a:solidFill>
                <a:latin typeface="Cy Grotesk Key"/>
                <a:ea typeface="Cy Grotesk Key"/>
                <a:cs typeface="Cy Grotesk Key"/>
                <a:sym typeface="Cy Grotesk Key"/>
              </a:rPr>
              <a:t>IBM is a global technology and consulting company headquartered in Armonk, New York. Founded in 1911, IBM is one of the world's leading providers of IT products and services, ranging from cloud computing and artificial intelligence (AI) to software development, hardware, and consulting services. IBM has a long history of innovation and is renowned for its contributions to enterprise solutions that drive digital transformation for businesses worldwide.</a:t>
            </a:r>
          </a:p>
        </p:txBody>
      </p:sp>
      <p:sp>
        <p:nvSpPr>
          <p:cNvPr name="TextBox 9" id="9"/>
          <p:cNvSpPr txBox="true"/>
          <p:nvPr/>
        </p:nvSpPr>
        <p:spPr>
          <a:xfrm rot="0">
            <a:off x="1441739" y="2608790"/>
            <a:ext cx="8464474" cy="2343159"/>
          </a:xfrm>
          <a:prstGeom prst="rect">
            <a:avLst/>
          </a:prstGeom>
        </p:spPr>
        <p:txBody>
          <a:bodyPr anchor="t" rtlCol="false" tIns="0" lIns="0" bIns="0" rIns="0">
            <a:spAutoFit/>
          </a:bodyPr>
          <a:lstStyle/>
          <a:p>
            <a:pPr algn="l">
              <a:lnSpc>
                <a:spcPts val="6000"/>
              </a:lnSpc>
            </a:pPr>
            <a:r>
              <a:rPr lang="en-US" sz="6000" spc="-540">
                <a:solidFill>
                  <a:srgbClr val="FFFFFF"/>
                </a:solidFill>
                <a:latin typeface="Cy Grotesk Key"/>
                <a:ea typeface="Cy Grotesk Key"/>
                <a:cs typeface="Cy Grotesk Key"/>
                <a:sym typeface="Cy Grotesk Key"/>
              </a:rPr>
              <a:t>IBM: A Global Leader in Technology and Innovation</a:t>
            </a:r>
          </a:p>
        </p:txBody>
      </p:sp>
      <p:sp>
        <p:nvSpPr>
          <p:cNvPr name="TextBox 10" id="10"/>
          <p:cNvSpPr txBox="true"/>
          <p:nvPr/>
        </p:nvSpPr>
        <p:spPr>
          <a:xfrm rot="0">
            <a:off x="10708386" y="1605640"/>
            <a:ext cx="6550914" cy="424180"/>
          </a:xfrm>
          <a:prstGeom prst="rect">
            <a:avLst/>
          </a:prstGeom>
        </p:spPr>
        <p:txBody>
          <a:bodyPr anchor="t" rtlCol="false" tIns="0" lIns="0" bIns="0" rIns="0">
            <a:spAutoFit/>
          </a:bodyPr>
          <a:lstStyle/>
          <a:p>
            <a:pPr algn="r">
              <a:lnSpc>
                <a:spcPts val="3200"/>
              </a:lnSpc>
            </a:pPr>
            <a:r>
              <a:rPr lang="en-US" sz="3200">
                <a:solidFill>
                  <a:srgbClr val="FFFFFF"/>
                </a:solidFill>
                <a:latin typeface="Cy Grotesk Key"/>
                <a:ea typeface="Cy Grotesk Key"/>
                <a:cs typeface="Cy Grotesk Key"/>
                <a:sym typeface="Cy Grotesk Key"/>
              </a:rPr>
              <a:t>WEBSITE ANALYSIS</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397342">
            <a:off x="7056685" y="-2352135"/>
            <a:ext cx="6913773" cy="7243000"/>
          </a:xfrm>
          <a:custGeom>
            <a:avLst/>
            <a:gdLst/>
            <a:ahLst/>
            <a:cxnLst/>
            <a:rect r="r" b="b" t="t" l="l"/>
            <a:pathLst>
              <a:path h="7243000" w="6913773">
                <a:moveTo>
                  <a:pt x="0" y="0"/>
                </a:moveTo>
                <a:lnTo>
                  <a:pt x="6913773" y="0"/>
                </a:lnTo>
                <a:lnTo>
                  <a:pt x="6913773" y="7243000"/>
                </a:lnTo>
                <a:lnTo>
                  <a:pt x="0" y="7243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329889" y="2201050"/>
            <a:ext cx="3582013" cy="6307455"/>
            <a:chOff x="0" y="0"/>
            <a:chExt cx="461590" cy="812800"/>
          </a:xfrm>
        </p:grpSpPr>
        <p:sp>
          <p:nvSpPr>
            <p:cNvPr name="Freeform 4" id="4"/>
            <p:cNvSpPr/>
            <p:nvPr/>
          </p:nvSpPr>
          <p:spPr>
            <a:xfrm flipH="false" flipV="false" rot="0">
              <a:off x="0" y="0"/>
              <a:ext cx="461590" cy="812800"/>
            </a:xfrm>
            <a:custGeom>
              <a:avLst/>
              <a:gdLst/>
              <a:ahLst/>
              <a:cxnLst/>
              <a:rect r="r" b="b" t="t" l="l"/>
              <a:pathLst>
                <a:path h="812800" w="461590">
                  <a:moveTo>
                    <a:pt x="0" y="0"/>
                  </a:moveTo>
                  <a:lnTo>
                    <a:pt x="461590" y="0"/>
                  </a:lnTo>
                  <a:lnTo>
                    <a:pt x="461590" y="812800"/>
                  </a:lnTo>
                  <a:lnTo>
                    <a:pt x="0" y="812800"/>
                  </a:lnTo>
                  <a:close/>
                </a:path>
              </a:pathLst>
            </a:custGeom>
            <a:blipFill>
              <a:blip r:embed="rId4"/>
              <a:stretch>
                <a:fillRect l="-111965" t="0" r="-52329" b="0"/>
              </a:stretch>
            </a:blipFill>
          </p:spPr>
        </p:sp>
      </p:grpSp>
      <p:sp>
        <p:nvSpPr>
          <p:cNvPr name="Freeform 5" id="5"/>
          <p:cNvSpPr/>
          <p:nvPr/>
        </p:nvSpPr>
        <p:spPr>
          <a:xfrm flipH="false" flipV="false" rot="0">
            <a:off x="9661952" y="6944272"/>
            <a:ext cx="5314181" cy="4114800"/>
          </a:xfrm>
          <a:custGeom>
            <a:avLst/>
            <a:gdLst/>
            <a:ahLst/>
            <a:cxnLst/>
            <a:rect r="r" b="b" t="t" l="l"/>
            <a:pathLst>
              <a:path h="4114800" w="5314181">
                <a:moveTo>
                  <a:pt x="0" y="0"/>
                </a:moveTo>
                <a:lnTo>
                  <a:pt x="5314181" y="0"/>
                </a:lnTo>
                <a:lnTo>
                  <a:pt x="531418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626366" y="2564632"/>
            <a:ext cx="9159255" cy="1513940"/>
          </a:xfrm>
          <a:prstGeom prst="rect">
            <a:avLst/>
          </a:prstGeom>
        </p:spPr>
        <p:txBody>
          <a:bodyPr anchor="t" rtlCol="false" tIns="0" lIns="0" bIns="0" rIns="0">
            <a:spAutoFit/>
          </a:bodyPr>
          <a:lstStyle/>
          <a:p>
            <a:pPr algn="l">
              <a:lnSpc>
                <a:spcPts val="5808"/>
              </a:lnSpc>
            </a:pPr>
            <a:r>
              <a:rPr lang="en-US" sz="5808" spc="-522">
                <a:solidFill>
                  <a:srgbClr val="FFFFFF"/>
                </a:solidFill>
                <a:latin typeface="Cy Grotesk Key"/>
                <a:ea typeface="Cy Grotesk Key"/>
                <a:cs typeface="Cy Grotesk Key"/>
                <a:sym typeface="Cy Grotesk Key"/>
              </a:rPr>
              <a:t>IBM's Core Offerings</a:t>
            </a:r>
          </a:p>
          <a:p>
            <a:pPr algn="l">
              <a:lnSpc>
                <a:spcPts val="5808"/>
              </a:lnSpc>
            </a:pPr>
          </a:p>
        </p:txBody>
      </p:sp>
      <p:sp>
        <p:nvSpPr>
          <p:cNvPr name="TextBox 7" id="7"/>
          <p:cNvSpPr txBox="true"/>
          <p:nvPr/>
        </p:nvSpPr>
        <p:spPr>
          <a:xfrm rot="0">
            <a:off x="571932" y="4300816"/>
            <a:ext cx="11747111" cy="5020509"/>
          </a:xfrm>
          <a:prstGeom prst="rect">
            <a:avLst/>
          </a:prstGeom>
        </p:spPr>
        <p:txBody>
          <a:bodyPr anchor="t" rtlCol="false" tIns="0" lIns="0" bIns="0" rIns="0">
            <a:spAutoFit/>
          </a:bodyPr>
          <a:lstStyle/>
          <a:p>
            <a:pPr algn="l" marL="1119294" indent="-373098" lvl="2">
              <a:lnSpc>
                <a:spcPts val="3629"/>
              </a:lnSpc>
              <a:buFont typeface="Arial"/>
              <a:buChar char="⚬"/>
            </a:pPr>
            <a:r>
              <a:rPr lang="en-US" b="true" sz="2592">
                <a:solidFill>
                  <a:srgbClr val="FFFFFF"/>
                </a:solidFill>
                <a:latin typeface="Cy Grotesk Key Bold"/>
                <a:ea typeface="Cy Grotesk Key Bold"/>
                <a:cs typeface="Cy Grotesk Key Bold"/>
                <a:sym typeface="Cy Grotesk Key Bold"/>
              </a:rPr>
              <a:t>IBM Cloud</a:t>
            </a:r>
            <a:r>
              <a:rPr lang="en-US" sz="2592">
                <a:solidFill>
                  <a:srgbClr val="FFFFFF"/>
                </a:solidFill>
                <a:latin typeface="Cy Grotesk Key"/>
                <a:ea typeface="Cy Grotesk Key"/>
                <a:cs typeface="Cy Grotesk Key"/>
                <a:sym typeface="Cy Grotesk Key"/>
              </a:rPr>
              <a:t>: Scalable and secure cloud computing services for modern enterprises.</a:t>
            </a:r>
          </a:p>
          <a:p>
            <a:pPr algn="l" marL="1119294" indent="-373098" lvl="2">
              <a:lnSpc>
                <a:spcPts val="3629"/>
              </a:lnSpc>
              <a:buFont typeface="Arial"/>
              <a:buChar char="⚬"/>
            </a:pPr>
            <a:r>
              <a:rPr lang="en-US" b="true" sz="2592">
                <a:solidFill>
                  <a:srgbClr val="FFFFFF"/>
                </a:solidFill>
                <a:latin typeface="Cy Grotesk Key Bold"/>
                <a:ea typeface="Cy Grotesk Key Bold"/>
                <a:cs typeface="Cy Grotesk Key Bold"/>
                <a:sym typeface="Cy Grotesk Key Bold"/>
              </a:rPr>
              <a:t>IBM Watson</a:t>
            </a:r>
            <a:r>
              <a:rPr lang="en-US" sz="2592">
                <a:solidFill>
                  <a:srgbClr val="FFFFFF"/>
                </a:solidFill>
                <a:latin typeface="Cy Grotesk Key"/>
                <a:ea typeface="Cy Grotesk Key"/>
                <a:cs typeface="Cy Grotesk Key"/>
                <a:sym typeface="Cy Grotesk Key"/>
              </a:rPr>
              <a:t>: AI-driven insights for better decision-making across industries.</a:t>
            </a:r>
          </a:p>
          <a:p>
            <a:pPr algn="l" marL="1119294" indent="-373098" lvl="2">
              <a:lnSpc>
                <a:spcPts val="3629"/>
              </a:lnSpc>
              <a:buFont typeface="Arial"/>
              <a:buChar char="⚬"/>
            </a:pPr>
            <a:r>
              <a:rPr lang="en-US" b="true" sz="2592">
                <a:solidFill>
                  <a:srgbClr val="FFFFFF"/>
                </a:solidFill>
                <a:latin typeface="Cy Grotesk Key Bold"/>
                <a:ea typeface="Cy Grotesk Key Bold"/>
                <a:cs typeface="Cy Grotesk Key Bold"/>
                <a:sym typeface="Cy Grotesk Key Bold"/>
              </a:rPr>
              <a:t>IBM Security</a:t>
            </a:r>
            <a:r>
              <a:rPr lang="en-US" sz="2592">
                <a:solidFill>
                  <a:srgbClr val="FFFFFF"/>
                </a:solidFill>
                <a:latin typeface="Cy Grotesk Key"/>
                <a:ea typeface="Cy Grotesk Key"/>
                <a:cs typeface="Cy Grotesk Key"/>
                <a:sym typeface="Cy Grotesk Key"/>
              </a:rPr>
              <a:t>: Comprehensive cybersecurity solutions to protect digital assets.</a:t>
            </a:r>
          </a:p>
          <a:p>
            <a:pPr algn="l" marL="1119294" indent="-373098" lvl="2">
              <a:lnSpc>
                <a:spcPts val="3629"/>
              </a:lnSpc>
              <a:buFont typeface="Arial"/>
              <a:buChar char="⚬"/>
            </a:pPr>
            <a:r>
              <a:rPr lang="en-US" b="true" sz="2592">
                <a:solidFill>
                  <a:srgbClr val="FFFFFF"/>
                </a:solidFill>
                <a:latin typeface="Cy Grotesk Key Bold"/>
                <a:ea typeface="Cy Grotesk Key Bold"/>
                <a:cs typeface="Cy Grotesk Key Bold"/>
                <a:sym typeface="Cy Grotesk Key Bold"/>
              </a:rPr>
              <a:t>IBM Quantum Computin</a:t>
            </a:r>
            <a:r>
              <a:rPr lang="en-US" sz="2592">
                <a:solidFill>
                  <a:srgbClr val="FFFFFF"/>
                </a:solidFill>
                <a:latin typeface="Cy Grotesk Key"/>
                <a:ea typeface="Cy Grotesk Key"/>
                <a:cs typeface="Cy Grotesk Key"/>
                <a:sym typeface="Cy Grotesk Key"/>
              </a:rPr>
              <a:t>g: Pioneering quantum technology for research and innovation.</a:t>
            </a:r>
          </a:p>
          <a:p>
            <a:pPr algn="l" marL="1119294" indent="-373098" lvl="2">
              <a:lnSpc>
                <a:spcPts val="3629"/>
              </a:lnSpc>
              <a:buFont typeface="Arial"/>
              <a:buChar char="⚬"/>
            </a:pPr>
            <a:r>
              <a:rPr lang="en-US" b="true" sz="2592">
                <a:solidFill>
                  <a:srgbClr val="FFFFFF"/>
                </a:solidFill>
                <a:latin typeface="Cy Grotesk Key Bold"/>
                <a:ea typeface="Cy Grotesk Key Bold"/>
                <a:cs typeface="Cy Grotesk Key Bold"/>
                <a:sym typeface="Cy Grotesk Key Bold"/>
              </a:rPr>
              <a:t>IBM Z</a:t>
            </a:r>
            <a:r>
              <a:rPr lang="en-US" sz="2592">
                <a:solidFill>
                  <a:srgbClr val="FFFFFF"/>
                </a:solidFill>
                <a:latin typeface="Cy Grotesk Key"/>
                <a:ea typeface="Cy Grotesk Key"/>
                <a:cs typeface="Cy Grotesk Key"/>
                <a:sym typeface="Cy Grotesk Key"/>
              </a:rPr>
              <a:t>: High-performance mainframe systems for mission-critical workloads.</a:t>
            </a:r>
          </a:p>
          <a:p>
            <a:pPr algn="l">
              <a:lnSpc>
                <a:spcPts val="3629"/>
              </a:lnSpc>
            </a:pPr>
          </a:p>
        </p:txBody>
      </p:sp>
      <p:sp>
        <p:nvSpPr>
          <p:cNvPr name="TextBox 8" id="8"/>
          <p:cNvSpPr txBox="true"/>
          <p:nvPr/>
        </p:nvSpPr>
        <p:spPr>
          <a:xfrm rot="0">
            <a:off x="10360989" y="1085850"/>
            <a:ext cx="6550914" cy="424180"/>
          </a:xfrm>
          <a:prstGeom prst="rect">
            <a:avLst/>
          </a:prstGeom>
        </p:spPr>
        <p:txBody>
          <a:bodyPr anchor="t" rtlCol="false" tIns="0" lIns="0" bIns="0" rIns="0">
            <a:spAutoFit/>
          </a:bodyPr>
          <a:lstStyle/>
          <a:p>
            <a:pPr algn="r">
              <a:lnSpc>
                <a:spcPts val="3200"/>
              </a:lnSpc>
            </a:pPr>
            <a:r>
              <a:rPr lang="en-US" sz="3200">
                <a:solidFill>
                  <a:srgbClr val="FFFFFF"/>
                </a:solidFill>
                <a:latin typeface="Cy Grotesk Key"/>
                <a:ea typeface="Cy Grotesk Key"/>
                <a:cs typeface="Cy Grotesk Key"/>
                <a:sym typeface="Cy Grotesk Key"/>
              </a:rPr>
              <a:t>WEBSITE ANALYSIS</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246566" y="5143500"/>
            <a:ext cx="445396" cy="445396"/>
          </a:xfrm>
          <a:custGeom>
            <a:avLst/>
            <a:gdLst/>
            <a:ahLst/>
            <a:cxnLst/>
            <a:rect r="r" b="b" t="t" l="l"/>
            <a:pathLst>
              <a:path h="445396" w="445396">
                <a:moveTo>
                  <a:pt x="0" y="0"/>
                </a:moveTo>
                <a:lnTo>
                  <a:pt x="445396" y="0"/>
                </a:lnTo>
                <a:lnTo>
                  <a:pt x="445396" y="445396"/>
                </a:lnTo>
                <a:lnTo>
                  <a:pt x="0" y="4453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46566" y="6641889"/>
            <a:ext cx="445396" cy="445396"/>
          </a:xfrm>
          <a:custGeom>
            <a:avLst/>
            <a:gdLst/>
            <a:ahLst/>
            <a:cxnLst/>
            <a:rect r="r" b="b" t="t" l="l"/>
            <a:pathLst>
              <a:path h="445396" w="445396">
                <a:moveTo>
                  <a:pt x="0" y="0"/>
                </a:moveTo>
                <a:lnTo>
                  <a:pt x="445396" y="0"/>
                </a:lnTo>
                <a:lnTo>
                  <a:pt x="445396" y="445396"/>
                </a:lnTo>
                <a:lnTo>
                  <a:pt x="0" y="4453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246566" y="7859732"/>
            <a:ext cx="445396" cy="445396"/>
          </a:xfrm>
          <a:custGeom>
            <a:avLst/>
            <a:gdLst/>
            <a:ahLst/>
            <a:cxnLst/>
            <a:rect r="r" b="b" t="t" l="l"/>
            <a:pathLst>
              <a:path h="445396" w="445396">
                <a:moveTo>
                  <a:pt x="0" y="0"/>
                </a:moveTo>
                <a:lnTo>
                  <a:pt x="445396" y="0"/>
                </a:lnTo>
                <a:lnTo>
                  <a:pt x="445396" y="445396"/>
                </a:lnTo>
                <a:lnTo>
                  <a:pt x="0" y="4453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4765386">
            <a:off x="231729" y="5002973"/>
            <a:ext cx="9197776" cy="10178626"/>
          </a:xfrm>
          <a:custGeom>
            <a:avLst/>
            <a:gdLst/>
            <a:ahLst/>
            <a:cxnLst/>
            <a:rect r="r" b="b" t="t" l="l"/>
            <a:pathLst>
              <a:path h="10178626" w="9197776">
                <a:moveTo>
                  <a:pt x="0" y="0"/>
                </a:moveTo>
                <a:lnTo>
                  <a:pt x="9197776" y="0"/>
                </a:lnTo>
                <a:lnTo>
                  <a:pt x="9197776" y="10178625"/>
                </a:lnTo>
                <a:lnTo>
                  <a:pt x="0" y="101786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177913" y="-697633"/>
            <a:ext cx="3763172" cy="4114800"/>
          </a:xfrm>
          <a:custGeom>
            <a:avLst/>
            <a:gdLst/>
            <a:ahLst/>
            <a:cxnLst/>
            <a:rect r="r" b="b" t="t" l="l"/>
            <a:pathLst>
              <a:path h="4114800" w="3763172">
                <a:moveTo>
                  <a:pt x="0" y="0"/>
                </a:moveTo>
                <a:lnTo>
                  <a:pt x="3763171" y="0"/>
                </a:lnTo>
                <a:lnTo>
                  <a:pt x="376317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405531" y="3778312"/>
            <a:ext cx="9272076" cy="3640817"/>
          </a:xfrm>
          <a:prstGeom prst="rect">
            <a:avLst/>
          </a:prstGeom>
        </p:spPr>
        <p:txBody>
          <a:bodyPr anchor="t" rtlCol="false" tIns="0" lIns="0" bIns="0" rIns="0">
            <a:spAutoFit/>
          </a:bodyPr>
          <a:lstStyle/>
          <a:p>
            <a:pPr algn="l">
              <a:lnSpc>
                <a:spcPts val="7094"/>
              </a:lnSpc>
            </a:pPr>
            <a:r>
              <a:rPr lang="en-US" sz="7094" spc="-638">
                <a:solidFill>
                  <a:srgbClr val="FFFFFF"/>
                </a:solidFill>
                <a:latin typeface="Cy Grotesk Key"/>
                <a:ea typeface="Cy Grotesk Key"/>
                <a:cs typeface="Cy Grotesk Key"/>
                <a:sym typeface="Cy Grotesk Key"/>
              </a:rPr>
              <a:t>IBM Website Platform Analysis</a:t>
            </a:r>
          </a:p>
          <a:p>
            <a:pPr algn="l">
              <a:lnSpc>
                <a:spcPts val="7094"/>
              </a:lnSpc>
            </a:pPr>
          </a:p>
          <a:p>
            <a:pPr algn="l">
              <a:lnSpc>
                <a:spcPts val="7094"/>
              </a:lnSpc>
            </a:pPr>
          </a:p>
        </p:txBody>
      </p:sp>
      <p:sp>
        <p:nvSpPr>
          <p:cNvPr name="TextBox 8" id="8"/>
          <p:cNvSpPr txBox="true"/>
          <p:nvPr/>
        </p:nvSpPr>
        <p:spPr>
          <a:xfrm rot="0">
            <a:off x="10331555" y="1491873"/>
            <a:ext cx="6550914" cy="424180"/>
          </a:xfrm>
          <a:prstGeom prst="rect">
            <a:avLst/>
          </a:prstGeom>
        </p:spPr>
        <p:txBody>
          <a:bodyPr anchor="t" rtlCol="false" tIns="0" lIns="0" bIns="0" rIns="0">
            <a:spAutoFit/>
          </a:bodyPr>
          <a:lstStyle/>
          <a:p>
            <a:pPr algn="r">
              <a:lnSpc>
                <a:spcPts val="3200"/>
              </a:lnSpc>
            </a:pPr>
            <a:r>
              <a:rPr lang="en-US" sz="3200">
                <a:solidFill>
                  <a:srgbClr val="FFFFFF"/>
                </a:solidFill>
                <a:latin typeface="Cy Grotesk Key"/>
                <a:ea typeface="Cy Grotesk Key"/>
                <a:cs typeface="Cy Grotesk Key"/>
                <a:sym typeface="Cy Grotesk Key"/>
              </a:rPr>
              <a:t>WEBSITE ANALYSIS</a:t>
            </a:r>
          </a:p>
        </p:txBody>
      </p:sp>
      <p:sp>
        <p:nvSpPr>
          <p:cNvPr name="TextBox 9" id="9"/>
          <p:cNvSpPr txBox="true"/>
          <p:nvPr/>
        </p:nvSpPr>
        <p:spPr>
          <a:xfrm rot="0">
            <a:off x="12125882" y="5086350"/>
            <a:ext cx="5454010" cy="1253490"/>
          </a:xfrm>
          <a:prstGeom prst="rect">
            <a:avLst/>
          </a:prstGeom>
        </p:spPr>
        <p:txBody>
          <a:bodyPr anchor="t" rtlCol="false" tIns="0" lIns="0" bIns="0" rIns="0">
            <a:spAutoFit/>
          </a:bodyPr>
          <a:lstStyle/>
          <a:p>
            <a:pPr algn="l">
              <a:lnSpc>
                <a:spcPts val="3359"/>
              </a:lnSpc>
            </a:pPr>
            <a:r>
              <a:rPr lang="en-US" sz="2400">
                <a:solidFill>
                  <a:srgbClr val="FFFFFF"/>
                </a:solidFill>
                <a:latin typeface="Cy Grotesk Key"/>
                <a:ea typeface="Cy Grotesk Key"/>
                <a:cs typeface="Cy Grotesk Key"/>
                <a:sym typeface="Cy Grotesk Key"/>
              </a:rPr>
              <a:t>Platform: Custom-built using JavaScript, HTML5, CSS3, Node.js, and Java.</a:t>
            </a:r>
          </a:p>
        </p:txBody>
      </p:sp>
      <p:sp>
        <p:nvSpPr>
          <p:cNvPr name="TextBox 10" id="10"/>
          <p:cNvSpPr txBox="true"/>
          <p:nvPr/>
        </p:nvSpPr>
        <p:spPr>
          <a:xfrm rot="0">
            <a:off x="12125882" y="6584739"/>
            <a:ext cx="5133418" cy="834390"/>
          </a:xfrm>
          <a:prstGeom prst="rect">
            <a:avLst/>
          </a:prstGeom>
        </p:spPr>
        <p:txBody>
          <a:bodyPr anchor="t" rtlCol="false" tIns="0" lIns="0" bIns="0" rIns="0">
            <a:spAutoFit/>
          </a:bodyPr>
          <a:lstStyle/>
          <a:p>
            <a:pPr algn="l">
              <a:lnSpc>
                <a:spcPts val="3359"/>
              </a:lnSpc>
            </a:pPr>
            <a:r>
              <a:rPr lang="en-US" sz="2400">
                <a:solidFill>
                  <a:srgbClr val="FFFFFF"/>
                </a:solidFill>
                <a:latin typeface="Cy Grotesk Key"/>
                <a:ea typeface="Cy Grotesk Key"/>
                <a:cs typeface="Cy Grotesk Key"/>
                <a:sym typeface="Cy Grotesk Key"/>
              </a:rPr>
              <a:t>Frameworks: Utilizes Next.js for interactive features.</a:t>
            </a:r>
          </a:p>
        </p:txBody>
      </p:sp>
      <p:sp>
        <p:nvSpPr>
          <p:cNvPr name="TextBox 11" id="11"/>
          <p:cNvSpPr txBox="true"/>
          <p:nvPr/>
        </p:nvSpPr>
        <p:spPr>
          <a:xfrm rot="0">
            <a:off x="12125882" y="7802582"/>
            <a:ext cx="5133418" cy="1672590"/>
          </a:xfrm>
          <a:prstGeom prst="rect">
            <a:avLst/>
          </a:prstGeom>
        </p:spPr>
        <p:txBody>
          <a:bodyPr anchor="t" rtlCol="false" tIns="0" lIns="0" bIns="0" rIns="0">
            <a:spAutoFit/>
          </a:bodyPr>
          <a:lstStyle/>
          <a:p>
            <a:pPr algn="l">
              <a:lnSpc>
                <a:spcPts val="3359"/>
              </a:lnSpc>
            </a:pPr>
            <a:r>
              <a:rPr lang="en-US" sz="2400">
                <a:solidFill>
                  <a:srgbClr val="FFFFFF"/>
                </a:solidFill>
                <a:latin typeface="Cy Grotesk Key"/>
                <a:ea typeface="Cy Grotesk Key"/>
                <a:cs typeface="Cy Grotesk Key"/>
                <a:sym typeface="Cy Grotesk Key"/>
              </a:rPr>
              <a:t>Performance Tools: Akamai, cloudfare, unpkg and cdnjs for content delivery and performance optimization</a:t>
            </a:r>
          </a:p>
        </p:txBody>
      </p:sp>
      <p:sp>
        <p:nvSpPr>
          <p:cNvPr name="Freeform 12" id="12"/>
          <p:cNvSpPr/>
          <p:nvPr/>
        </p:nvSpPr>
        <p:spPr>
          <a:xfrm flipH="false" flipV="false" rot="0">
            <a:off x="15185655" y="2644285"/>
            <a:ext cx="1535333" cy="1535333"/>
          </a:xfrm>
          <a:custGeom>
            <a:avLst/>
            <a:gdLst/>
            <a:ahLst/>
            <a:cxnLst/>
            <a:rect r="r" b="b" t="t" l="l"/>
            <a:pathLst>
              <a:path h="1535333" w="1535333">
                <a:moveTo>
                  <a:pt x="0" y="0"/>
                </a:moveTo>
                <a:lnTo>
                  <a:pt x="1535332" y="0"/>
                </a:lnTo>
                <a:lnTo>
                  <a:pt x="1535332" y="1535333"/>
                </a:lnTo>
                <a:lnTo>
                  <a:pt x="0" y="15353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395615">
            <a:off x="4311266" y="-4617293"/>
            <a:ext cx="8374476" cy="8466842"/>
          </a:xfrm>
          <a:custGeom>
            <a:avLst/>
            <a:gdLst/>
            <a:ahLst/>
            <a:cxnLst/>
            <a:rect r="r" b="b" t="t" l="l"/>
            <a:pathLst>
              <a:path h="8466842" w="8374476">
                <a:moveTo>
                  <a:pt x="0" y="0"/>
                </a:moveTo>
                <a:lnTo>
                  <a:pt x="8374476" y="0"/>
                </a:lnTo>
                <a:lnTo>
                  <a:pt x="8374476" y="8466842"/>
                </a:lnTo>
                <a:lnTo>
                  <a:pt x="0" y="84668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05531" y="2207653"/>
            <a:ext cx="6341360" cy="3342343"/>
          </a:xfrm>
          <a:prstGeom prst="rect">
            <a:avLst/>
          </a:prstGeom>
        </p:spPr>
        <p:txBody>
          <a:bodyPr anchor="t" rtlCol="false" tIns="0" lIns="0" bIns="0" rIns="0">
            <a:spAutoFit/>
          </a:bodyPr>
          <a:lstStyle/>
          <a:p>
            <a:pPr algn="l">
              <a:lnSpc>
                <a:spcPts val="6546"/>
              </a:lnSpc>
            </a:pPr>
            <a:r>
              <a:rPr lang="en-US" sz="6546" spc="-589">
                <a:solidFill>
                  <a:srgbClr val="FFFFFF"/>
                </a:solidFill>
                <a:latin typeface="Cy Grotesk Key"/>
                <a:ea typeface="Cy Grotesk Key"/>
                <a:cs typeface="Cy Grotesk Key"/>
                <a:sym typeface="Cy Grotesk Key"/>
              </a:rPr>
              <a:t>Responsive Design and Mobile Optimization</a:t>
            </a:r>
          </a:p>
        </p:txBody>
      </p:sp>
      <p:sp>
        <p:nvSpPr>
          <p:cNvPr name="Freeform 4" id="4"/>
          <p:cNvSpPr/>
          <p:nvPr/>
        </p:nvSpPr>
        <p:spPr>
          <a:xfrm flipH="false" flipV="false" rot="0">
            <a:off x="1405531" y="5904890"/>
            <a:ext cx="447296" cy="362716"/>
          </a:xfrm>
          <a:custGeom>
            <a:avLst/>
            <a:gdLst/>
            <a:ahLst/>
            <a:cxnLst/>
            <a:rect r="r" b="b" t="t" l="l"/>
            <a:pathLst>
              <a:path h="362716" w="447296">
                <a:moveTo>
                  <a:pt x="0" y="0"/>
                </a:moveTo>
                <a:lnTo>
                  <a:pt x="447296" y="0"/>
                </a:lnTo>
                <a:lnTo>
                  <a:pt x="447296" y="362716"/>
                </a:lnTo>
                <a:lnTo>
                  <a:pt x="0" y="3627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5904890"/>
            <a:ext cx="447296" cy="362716"/>
          </a:xfrm>
          <a:custGeom>
            <a:avLst/>
            <a:gdLst/>
            <a:ahLst/>
            <a:cxnLst/>
            <a:rect r="r" b="b" t="t" l="l"/>
            <a:pathLst>
              <a:path h="362716" w="447296">
                <a:moveTo>
                  <a:pt x="0" y="0"/>
                </a:moveTo>
                <a:lnTo>
                  <a:pt x="447296" y="0"/>
                </a:lnTo>
                <a:lnTo>
                  <a:pt x="447296" y="362716"/>
                </a:lnTo>
                <a:lnTo>
                  <a:pt x="0" y="3627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331555" y="1491873"/>
            <a:ext cx="6550914" cy="424180"/>
          </a:xfrm>
          <a:prstGeom prst="rect">
            <a:avLst/>
          </a:prstGeom>
        </p:spPr>
        <p:txBody>
          <a:bodyPr anchor="t" rtlCol="false" tIns="0" lIns="0" bIns="0" rIns="0">
            <a:spAutoFit/>
          </a:bodyPr>
          <a:lstStyle/>
          <a:p>
            <a:pPr algn="r">
              <a:lnSpc>
                <a:spcPts val="3200"/>
              </a:lnSpc>
            </a:pPr>
            <a:r>
              <a:rPr lang="en-US" sz="3200">
                <a:solidFill>
                  <a:srgbClr val="FFFFFF"/>
                </a:solidFill>
                <a:latin typeface="Cy Grotesk Key"/>
                <a:ea typeface="Cy Grotesk Key"/>
                <a:cs typeface="Cy Grotesk Key"/>
                <a:sym typeface="Cy Grotesk Key"/>
              </a:rPr>
              <a:t>WEBSITE ANALYSIS</a:t>
            </a:r>
          </a:p>
        </p:txBody>
      </p:sp>
      <p:sp>
        <p:nvSpPr>
          <p:cNvPr name="TextBox 7" id="7"/>
          <p:cNvSpPr txBox="true"/>
          <p:nvPr/>
        </p:nvSpPr>
        <p:spPr>
          <a:xfrm rot="0">
            <a:off x="2307702" y="5847740"/>
            <a:ext cx="5305384" cy="4397758"/>
          </a:xfrm>
          <a:prstGeom prst="rect">
            <a:avLst/>
          </a:prstGeom>
        </p:spPr>
        <p:txBody>
          <a:bodyPr anchor="t" rtlCol="false" tIns="0" lIns="0" bIns="0" rIns="0">
            <a:spAutoFit/>
          </a:bodyPr>
          <a:lstStyle/>
          <a:p>
            <a:pPr algn="l">
              <a:lnSpc>
                <a:spcPts val="4353"/>
              </a:lnSpc>
            </a:pPr>
            <a:r>
              <a:rPr lang="en-US" sz="3109" b="true">
                <a:solidFill>
                  <a:srgbClr val="FFFFFF"/>
                </a:solidFill>
                <a:latin typeface="Cy Grotesk Key Bold"/>
                <a:ea typeface="Cy Grotesk Key Bold"/>
                <a:cs typeface="Cy Grotesk Key Bold"/>
                <a:sym typeface="Cy Grotesk Key Bold"/>
              </a:rPr>
              <a:t>Tested Pages:</a:t>
            </a:r>
          </a:p>
          <a:p>
            <a:pPr algn="l" marL="671428" indent="-335714" lvl="1">
              <a:lnSpc>
                <a:spcPts val="4353"/>
              </a:lnSpc>
              <a:buFont typeface="Arial"/>
              <a:buChar char="•"/>
            </a:pPr>
            <a:r>
              <a:rPr lang="en-US" sz="3109">
                <a:solidFill>
                  <a:srgbClr val="FFFFFF"/>
                </a:solidFill>
                <a:latin typeface="Cy Grotesk Key"/>
                <a:ea typeface="Cy Grotesk Key"/>
                <a:cs typeface="Cy Grotesk Key"/>
                <a:sym typeface="Cy Grotesk Key"/>
              </a:rPr>
              <a:t>IBM Homepage</a:t>
            </a:r>
          </a:p>
          <a:p>
            <a:pPr algn="l" marL="671428" indent="-335714" lvl="1">
              <a:lnSpc>
                <a:spcPts val="4353"/>
              </a:lnSpc>
              <a:buFont typeface="Arial"/>
              <a:buChar char="•"/>
            </a:pPr>
            <a:r>
              <a:rPr lang="en-US" sz="3109">
                <a:solidFill>
                  <a:srgbClr val="FFFFFF"/>
                </a:solidFill>
                <a:latin typeface="Cy Grotesk Key"/>
                <a:ea typeface="Cy Grotesk Key"/>
                <a:cs typeface="Cy Grotesk Key"/>
                <a:sym typeface="Cy Grotesk Key"/>
              </a:rPr>
              <a:t>IBM Cloud</a:t>
            </a:r>
          </a:p>
          <a:p>
            <a:pPr algn="l" marL="671428" indent="-335714" lvl="1">
              <a:lnSpc>
                <a:spcPts val="4353"/>
              </a:lnSpc>
              <a:buFont typeface="Arial"/>
              <a:buChar char="•"/>
            </a:pPr>
            <a:r>
              <a:rPr lang="en-US" sz="3109">
                <a:solidFill>
                  <a:srgbClr val="FFFFFF"/>
                </a:solidFill>
                <a:latin typeface="Cy Grotesk Key"/>
                <a:ea typeface="Cy Grotesk Key"/>
                <a:cs typeface="Cy Grotesk Key"/>
                <a:sym typeface="Cy Grotesk Key"/>
              </a:rPr>
              <a:t>IBM Watson</a:t>
            </a:r>
          </a:p>
          <a:p>
            <a:pPr algn="l" marL="671428" indent="-335714" lvl="1">
              <a:lnSpc>
                <a:spcPts val="4353"/>
              </a:lnSpc>
              <a:buFont typeface="Arial"/>
              <a:buChar char="•"/>
            </a:pPr>
            <a:r>
              <a:rPr lang="en-US" sz="3109">
                <a:solidFill>
                  <a:srgbClr val="FFFFFF"/>
                </a:solidFill>
                <a:latin typeface="Cy Grotesk Key"/>
                <a:ea typeface="Cy Grotesk Key"/>
                <a:cs typeface="Cy Grotesk Key"/>
                <a:sym typeface="Cy Grotesk Key"/>
              </a:rPr>
              <a:t>IBM Security</a:t>
            </a:r>
          </a:p>
          <a:p>
            <a:pPr algn="l" marL="671428" indent="-335714" lvl="1">
              <a:lnSpc>
                <a:spcPts val="4353"/>
              </a:lnSpc>
              <a:buFont typeface="Arial"/>
              <a:buChar char="•"/>
            </a:pPr>
            <a:r>
              <a:rPr lang="en-US" sz="3109">
                <a:solidFill>
                  <a:srgbClr val="FFFFFF"/>
                </a:solidFill>
                <a:latin typeface="Cy Grotesk Key"/>
                <a:ea typeface="Cy Grotesk Key"/>
                <a:cs typeface="Cy Grotesk Key"/>
                <a:sym typeface="Cy Grotesk Key"/>
              </a:rPr>
              <a:t>IBM Quantum Computing</a:t>
            </a:r>
          </a:p>
          <a:p>
            <a:pPr algn="l">
              <a:lnSpc>
                <a:spcPts val="4353"/>
              </a:lnSpc>
            </a:pPr>
          </a:p>
        </p:txBody>
      </p:sp>
      <p:sp>
        <p:nvSpPr>
          <p:cNvPr name="TextBox 8" id="8"/>
          <p:cNvSpPr txBox="true"/>
          <p:nvPr/>
        </p:nvSpPr>
        <p:spPr>
          <a:xfrm rot="0">
            <a:off x="9144000" y="5847740"/>
            <a:ext cx="8115300" cy="2846043"/>
          </a:xfrm>
          <a:prstGeom prst="rect">
            <a:avLst/>
          </a:prstGeom>
        </p:spPr>
        <p:txBody>
          <a:bodyPr anchor="t" rtlCol="false" tIns="0" lIns="0" bIns="0" rIns="0">
            <a:spAutoFit/>
          </a:bodyPr>
          <a:lstStyle/>
          <a:p>
            <a:pPr algn="l">
              <a:lnSpc>
                <a:spcPts val="3781"/>
              </a:lnSpc>
            </a:pPr>
            <a:r>
              <a:rPr lang="en-US" sz="2701">
                <a:solidFill>
                  <a:srgbClr val="FFFFFF"/>
                </a:solidFill>
                <a:latin typeface="Cy Grotesk Key"/>
                <a:ea typeface="Cy Grotesk Key"/>
                <a:cs typeface="Cy Grotesk Key"/>
                <a:sym typeface="Cy Grotesk Key"/>
              </a:rPr>
              <a:t>       </a:t>
            </a:r>
            <a:r>
              <a:rPr lang="en-US" sz="2701" b="true">
                <a:solidFill>
                  <a:srgbClr val="FFFFFF"/>
                </a:solidFill>
                <a:latin typeface="Cy Grotesk Key Bold"/>
                <a:ea typeface="Cy Grotesk Key Bold"/>
                <a:cs typeface="Cy Grotesk Key Bold"/>
                <a:sym typeface="Cy Grotesk Key Bold"/>
              </a:rPr>
              <a:t> Findings:</a:t>
            </a:r>
          </a:p>
          <a:p>
            <a:pPr algn="l" marL="1749470" indent="-437368" lvl="3">
              <a:lnSpc>
                <a:spcPts val="3781"/>
              </a:lnSpc>
              <a:buFont typeface="Arial"/>
              <a:buChar char="￭"/>
            </a:pPr>
            <a:r>
              <a:rPr lang="en-US" sz="2701">
                <a:solidFill>
                  <a:srgbClr val="FFFFFF"/>
                </a:solidFill>
                <a:latin typeface="Cy Grotesk Key"/>
                <a:ea typeface="Cy Grotesk Key"/>
                <a:cs typeface="Cy Grotesk Key"/>
                <a:sym typeface="Cy Grotesk Key"/>
              </a:rPr>
              <a:t>Mobile-frien</a:t>
            </a:r>
            <a:r>
              <a:rPr lang="en-US" sz="2701">
                <a:solidFill>
                  <a:srgbClr val="FFFFFF"/>
                </a:solidFill>
                <a:latin typeface="Cy Grotesk Key"/>
                <a:ea typeface="Cy Grotesk Key"/>
                <a:cs typeface="Cy Grotesk Key"/>
                <a:sym typeface="Cy Grotesk Key"/>
              </a:rPr>
              <a:t>dly with responsive layouts.</a:t>
            </a:r>
          </a:p>
          <a:p>
            <a:pPr algn="l" marL="1749470" indent="-437368" lvl="3">
              <a:lnSpc>
                <a:spcPts val="3781"/>
              </a:lnSpc>
              <a:buFont typeface="Arial"/>
              <a:buChar char="￭"/>
            </a:pPr>
            <a:r>
              <a:rPr lang="en-US" sz="2701">
                <a:solidFill>
                  <a:srgbClr val="FFFFFF"/>
                </a:solidFill>
                <a:latin typeface="Cy Grotesk Key"/>
                <a:ea typeface="Cy Grotesk Key"/>
                <a:cs typeface="Cy Grotesk Key"/>
                <a:sym typeface="Cy Grotesk Key"/>
              </a:rPr>
              <a:t>Room for improvement in page load speed and touch target sizes.</a:t>
            </a:r>
          </a:p>
          <a:p>
            <a:pPr algn="l">
              <a:lnSpc>
                <a:spcPts val="3781"/>
              </a:lnSpc>
            </a:pPr>
          </a:p>
        </p:txBody>
      </p:sp>
      <p:sp>
        <p:nvSpPr>
          <p:cNvPr name="AutoShape 9" id="9"/>
          <p:cNvSpPr/>
          <p:nvPr/>
        </p:nvSpPr>
        <p:spPr>
          <a:xfrm>
            <a:off x="1316475" y="5569046"/>
            <a:ext cx="15565994" cy="0"/>
          </a:xfrm>
          <a:prstGeom prst="line">
            <a:avLst/>
          </a:prstGeom>
          <a:ln cap="flat" w="38100">
            <a:solidFill>
              <a:srgbClr val="FFFFFF"/>
            </a:solidFill>
            <a:prstDash val="sysDash"/>
            <a:headEnd type="none" len="sm" w="sm"/>
            <a:tailEnd type="none" len="sm" w="sm"/>
          </a:ln>
        </p:spPr>
      </p:sp>
      <p:grpSp>
        <p:nvGrpSpPr>
          <p:cNvPr name="Group 10" id="10"/>
          <p:cNvGrpSpPr/>
          <p:nvPr/>
        </p:nvGrpSpPr>
        <p:grpSpPr>
          <a:xfrm rot="0">
            <a:off x="7613086" y="2094481"/>
            <a:ext cx="9269383" cy="3290570"/>
            <a:chOff x="0" y="0"/>
            <a:chExt cx="1436070" cy="509795"/>
          </a:xfrm>
        </p:grpSpPr>
        <p:sp>
          <p:nvSpPr>
            <p:cNvPr name="Freeform 11" id="11"/>
            <p:cNvSpPr/>
            <p:nvPr/>
          </p:nvSpPr>
          <p:spPr>
            <a:xfrm flipH="false" flipV="false" rot="0">
              <a:off x="0" y="0"/>
              <a:ext cx="1436070" cy="509795"/>
            </a:xfrm>
            <a:custGeom>
              <a:avLst/>
              <a:gdLst/>
              <a:ahLst/>
              <a:cxnLst/>
              <a:rect r="r" b="b" t="t" l="l"/>
              <a:pathLst>
                <a:path h="509795" w="1436070">
                  <a:moveTo>
                    <a:pt x="0" y="0"/>
                  </a:moveTo>
                  <a:lnTo>
                    <a:pt x="1436070" y="0"/>
                  </a:lnTo>
                  <a:lnTo>
                    <a:pt x="1436070" y="509795"/>
                  </a:lnTo>
                  <a:lnTo>
                    <a:pt x="0" y="509795"/>
                  </a:lnTo>
                  <a:close/>
                </a:path>
              </a:pathLst>
            </a:custGeom>
            <a:blipFill>
              <a:blip r:embed="rId6"/>
              <a:stretch>
                <a:fillRect l="0" t="-44015" r="0" b="-44015"/>
              </a:stretch>
            </a:blipFill>
          </p:spPr>
        </p:sp>
      </p:gr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900103">
            <a:off x="4783381" y="-4584197"/>
            <a:ext cx="8939614" cy="10054781"/>
          </a:xfrm>
          <a:custGeom>
            <a:avLst/>
            <a:gdLst/>
            <a:ahLst/>
            <a:cxnLst/>
            <a:rect r="r" b="b" t="t" l="l"/>
            <a:pathLst>
              <a:path h="10054781" w="8939614">
                <a:moveTo>
                  <a:pt x="0" y="0"/>
                </a:moveTo>
                <a:lnTo>
                  <a:pt x="8939615" y="0"/>
                </a:lnTo>
                <a:lnTo>
                  <a:pt x="8939615" y="10054781"/>
                </a:lnTo>
                <a:lnTo>
                  <a:pt x="0" y="10054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64935" y="5261235"/>
            <a:ext cx="8374476" cy="8466842"/>
          </a:xfrm>
          <a:custGeom>
            <a:avLst/>
            <a:gdLst/>
            <a:ahLst/>
            <a:cxnLst/>
            <a:rect r="r" b="b" t="t" l="l"/>
            <a:pathLst>
              <a:path h="8466842" w="8374476">
                <a:moveTo>
                  <a:pt x="0" y="0"/>
                </a:moveTo>
                <a:lnTo>
                  <a:pt x="8374476" y="0"/>
                </a:lnTo>
                <a:lnTo>
                  <a:pt x="8374476" y="8466842"/>
                </a:lnTo>
                <a:lnTo>
                  <a:pt x="0" y="84668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97655" y="1359767"/>
            <a:ext cx="8374476" cy="8466842"/>
          </a:xfrm>
          <a:custGeom>
            <a:avLst/>
            <a:gdLst/>
            <a:ahLst/>
            <a:cxnLst/>
            <a:rect r="r" b="b" t="t" l="l"/>
            <a:pathLst>
              <a:path h="8466842" w="8374476">
                <a:moveTo>
                  <a:pt x="0" y="0"/>
                </a:moveTo>
                <a:lnTo>
                  <a:pt x="8374476" y="0"/>
                </a:lnTo>
                <a:lnTo>
                  <a:pt x="8374476" y="8466842"/>
                </a:lnTo>
                <a:lnTo>
                  <a:pt x="0" y="84668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2582203" y="4895534"/>
            <a:ext cx="3929867" cy="3321570"/>
            <a:chOff x="0" y="0"/>
            <a:chExt cx="1035027" cy="874817"/>
          </a:xfrm>
        </p:grpSpPr>
        <p:sp>
          <p:nvSpPr>
            <p:cNvPr name="Freeform 6" id="6"/>
            <p:cNvSpPr/>
            <p:nvPr/>
          </p:nvSpPr>
          <p:spPr>
            <a:xfrm flipH="false" flipV="false" rot="0">
              <a:off x="0" y="0"/>
              <a:ext cx="1035027" cy="874817"/>
            </a:xfrm>
            <a:custGeom>
              <a:avLst/>
              <a:gdLst/>
              <a:ahLst/>
              <a:cxnLst/>
              <a:rect r="r" b="b" t="t" l="l"/>
              <a:pathLst>
                <a:path h="874817" w="1035027">
                  <a:moveTo>
                    <a:pt x="0" y="0"/>
                  </a:moveTo>
                  <a:lnTo>
                    <a:pt x="1035027" y="0"/>
                  </a:lnTo>
                  <a:lnTo>
                    <a:pt x="1035027" y="874817"/>
                  </a:lnTo>
                  <a:lnTo>
                    <a:pt x="0" y="874817"/>
                  </a:lnTo>
                  <a:close/>
                </a:path>
              </a:pathLst>
            </a:custGeom>
            <a:solidFill>
              <a:srgbClr val="000000">
                <a:alpha val="0"/>
              </a:srgbClr>
            </a:solidFill>
            <a:ln w="28575" cap="sq">
              <a:solidFill>
                <a:srgbClr val="82A6C5"/>
              </a:solidFill>
              <a:prstDash val="solid"/>
              <a:miter/>
            </a:ln>
          </p:spPr>
        </p:sp>
        <p:sp>
          <p:nvSpPr>
            <p:cNvPr name="TextBox 7" id="7"/>
            <p:cNvSpPr txBox="true"/>
            <p:nvPr/>
          </p:nvSpPr>
          <p:spPr>
            <a:xfrm>
              <a:off x="0" y="-47625"/>
              <a:ext cx="1035027" cy="922442"/>
            </a:xfrm>
            <a:prstGeom prst="rect">
              <a:avLst/>
            </a:prstGeom>
          </p:spPr>
          <p:txBody>
            <a:bodyPr anchor="ctr" rtlCol="false" tIns="50800" lIns="50800" bIns="50800" rIns="50800"/>
            <a:lstStyle/>
            <a:p>
              <a:pPr algn="ctr">
                <a:lnSpc>
                  <a:spcPts val="2940"/>
                </a:lnSpc>
              </a:pPr>
            </a:p>
          </p:txBody>
        </p:sp>
      </p:grpSp>
      <p:sp>
        <p:nvSpPr>
          <p:cNvPr name="Freeform 8" id="8"/>
          <p:cNvSpPr/>
          <p:nvPr/>
        </p:nvSpPr>
        <p:spPr>
          <a:xfrm flipH="false" flipV="false" rot="0">
            <a:off x="1028700" y="4362848"/>
            <a:ext cx="8084618" cy="4895452"/>
          </a:xfrm>
          <a:custGeom>
            <a:avLst/>
            <a:gdLst/>
            <a:ahLst/>
            <a:cxnLst/>
            <a:rect r="r" b="b" t="t" l="l"/>
            <a:pathLst>
              <a:path h="4895452" w="8084618">
                <a:moveTo>
                  <a:pt x="0" y="0"/>
                </a:moveTo>
                <a:lnTo>
                  <a:pt x="8084618" y="0"/>
                </a:lnTo>
                <a:lnTo>
                  <a:pt x="8084618" y="4895452"/>
                </a:lnTo>
                <a:lnTo>
                  <a:pt x="0" y="4895452"/>
                </a:lnTo>
                <a:lnTo>
                  <a:pt x="0" y="0"/>
                </a:lnTo>
                <a:close/>
              </a:path>
            </a:pathLst>
          </a:custGeom>
          <a:blipFill>
            <a:blip r:embed="rId6"/>
            <a:stretch>
              <a:fillRect l="0" t="-4399" r="0" b="-4399"/>
            </a:stretch>
          </a:blipFill>
        </p:spPr>
      </p:sp>
      <p:sp>
        <p:nvSpPr>
          <p:cNvPr name="Freeform 9" id="9"/>
          <p:cNvSpPr/>
          <p:nvPr/>
        </p:nvSpPr>
        <p:spPr>
          <a:xfrm flipH="false" flipV="false" rot="0">
            <a:off x="8983764" y="4362848"/>
            <a:ext cx="8341364" cy="4895452"/>
          </a:xfrm>
          <a:custGeom>
            <a:avLst/>
            <a:gdLst/>
            <a:ahLst/>
            <a:cxnLst/>
            <a:rect r="r" b="b" t="t" l="l"/>
            <a:pathLst>
              <a:path h="4895452" w="8341364">
                <a:moveTo>
                  <a:pt x="0" y="0"/>
                </a:moveTo>
                <a:lnTo>
                  <a:pt x="8341364" y="0"/>
                </a:lnTo>
                <a:lnTo>
                  <a:pt x="8341364" y="4895452"/>
                </a:lnTo>
                <a:lnTo>
                  <a:pt x="0" y="4895452"/>
                </a:lnTo>
                <a:lnTo>
                  <a:pt x="0" y="0"/>
                </a:lnTo>
                <a:close/>
              </a:path>
            </a:pathLst>
          </a:custGeom>
          <a:blipFill>
            <a:blip r:embed="rId7"/>
            <a:stretch>
              <a:fillRect l="0" t="0" r="0" b="0"/>
            </a:stretch>
          </a:blipFill>
        </p:spPr>
      </p:sp>
      <p:sp>
        <p:nvSpPr>
          <p:cNvPr name="TextBox 10" id="10"/>
          <p:cNvSpPr txBox="true"/>
          <p:nvPr/>
        </p:nvSpPr>
        <p:spPr>
          <a:xfrm rot="0">
            <a:off x="3038557" y="2152935"/>
            <a:ext cx="12149523" cy="1176019"/>
          </a:xfrm>
          <a:prstGeom prst="rect">
            <a:avLst/>
          </a:prstGeom>
        </p:spPr>
        <p:txBody>
          <a:bodyPr anchor="t" rtlCol="false" tIns="0" lIns="0" bIns="0" rIns="0">
            <a:spAutoFit/>
          </a:bodyPr>
          <a:lstStyle/>
          <a:p>
            <a:pPr algn="ctr">
              <a:lnSpc>
                <a:spcPts val="8799"/>
              </a:lnSpc>
            </a:pPr>
            <a:r>
              <a:rPr lang="en-US" sz="8799" spc="-791">
                <a:solidFill>
                  <a:srgbClr val="FFFFFF"/>
                </a:solidFill>
                <a:latin typeface="Cy Grotesk Key"/>
                <a:ea typeface="Cy Grotesk Key"/>
                <a:cs typeface="Cy Grotesk Key"/>
                <a:sym typeface="Cy Grotesk Key"/>
              </a:rPr>
              <a:t>Webpage Analysis report</a:t>
            </a:r>
          </a:p>
        </p:txBody>
      </p:sp>
      <p:sp>
        <p:nvSpPr>
          <p:cNvPr name="TextBox 11" id="11"/>
          <p:cNvSpPr txBox="true"/>
          <p:nvPr/>
        </p:nvSpPr>
        <p:spPr>
          <a:xfrm rot="0">
            <a:off x="10708386" y="1085850"/>
            <a:ext cx="6550914" cy="424180"/>
          </a:xfrm>
          <a:prstGeom prst="rect">
            <a:avLst/>
          </a:prstGeom>
        </p:spPr>
        <p:txBody>
          <a:bodyPr anchor="t" rtlCol="false" tIns="0" lIns="0" bIns="0" rIns="0">
            <a:spAutoFit/>
          </a:bodyPr>
          <a:lstStyle/>
          <a:p>
            <a:pPr algn="r">
              <a:lnSpc>
                <a:spcPts val="3200"/>
              </a:lnSpc>
            </a:pPr>
            <a:r>
              <a:rPr lang="en-US" sz="3200">
                <a:solidFill>
                  <a:srgbClr val="FFFFFF"/>
                </a:solidFill>
                <a:latin typeface="Cy Grotesk Key"/>
                <a:ea typeface="Cy Grotesk Key"/>
                <a:cs typeface="Cy Grotesk Key"/>
                <a:sym typeface="Cy Grotesk Key"/>
              </a:rPr>
              <a:t>WEBSITE ANALYSIS</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261738" y="5008064"/>
            <a:ext cx="217274" cy="270872"/>
          </a:xfrm>
          <a:custGeom>
            <a:avLst/>
            <a:gdLst/>
            <a:ahLst/>
            <a:cxnLst/>
            <a:rect r="r" b="b" t="t" l="l"/>
            <a:pathLst>
              <a:path h="270872" w="217274">
                <a:moveTo>
                  <a:pt x="0" y="0"/>
                </a:moveTo>
                <a:lnTo>
                  <a:pt x="217274" y="0"/>
                </a:lnTo>
                <a:lnTo>
                  <a:pt x="217274" y="270872"/>
                </a:lnTo>
                <a:lnTo>
                  <a:pt x="0" y="2708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61738" y="7694224"/>
            <a:ext cx="217274" cy="270872"/>
          </a:xfrm>
          <a:custGeom>
            <a:avLst/>
            <a:gdLst/>
            <a:ahLst/>
            <a:cxnLst/>
            <a:rect r="r" b="b" t="t" l="l"/>
            <a:pathLst>
              <a:path h="270872" w="217274">
                <a:moveTo>
                  <a:pt x="0" y="0"/>
                </a:moveTo>
                <a:lnTo>
                  <a:pt x="217274" y="0"/>
                </a:lnTo>
                <a:lnTo>
                  <a:pt x="217274" y="270872"/>
                </a:lnTo>
                <a:lnTo>
                  <a:pt x="0" y="2708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390496" y="-883591"/>
            <a:ext cx="7624982" cy="7224394"/>
          </a:xfrm>
          <a:custGeom>
            <a:avLst/>
            <a:gdLst/>
            <a:ahLst/>
            <a:cxnLst/>
            <a:rect r="r" b="b" t="t" l="l"/>
            <a:pathLst>
              <a:path h="7224394" w="7624982">
                <a:moveTo>
                  <a:pt x="0" y="0"/>
                </a:moveTo>
                <a:lnTo>
                  <a:pt x="7624982" y="0"/>
                </a:lnTo>
                <a:lnTo>
                  <a:pt x="7624982" y="7224395"/>
                </a:lnTo>
                <a:lnTo>
                  <a:pt x="0" y="72243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405531" y="2728606"/>
            <a:ext cx="2161597" cy="5820187"/>
            <a:chOff x="0" y="0"/>
            <a:chExt cx="334888" cy="901699"/>
          </a:xfrm>
        </p:grpSpPr>
        <p:sp>
          <p:nvSpPr>
            <p:cNvPr name="Freeform 6" id="6"/>
            <p:cNvSpPr/>
            <p:nvPr/>
          </p:nvSpPr>
          <p:spPr>
            <a:xfrm flipH="false" flipV="false" rot="0">
              <a:off x="0" y="0"/>
              <a:ext cx="334888" cy="901699"/>
            </a:xfrm>
            <a:custGeom>
              <a:avLst/>
              <a:gdLst/>
              <a:ahLst/>
              <a:cxnLst/>
              <a:rect r="r" b="b" t="t" l="l"/>
              <a:pathLst>
                <a:path h="901699" w="334888">
                  <a:moveTo>
                    <a:pt x="0" y="0"/>
                  </a:moveTo>
                  <a:lnTo>
                    <a:pt x="334888" y="0"/>
                  </a:lnTo>
                  <a:lnTo>
                    <a:pt x="334888" y="901699"/>
                  </a:lnTo>
                  <a:lnTo>
                    <a:pt x="0" y="901699"/>
                  </a:lnTo>
                  <a:close/>
                </a:path>
              </a:pathLst>
            </a:custGeom>
            <a:blipFill>
              <a:blip r:embed="rId6"/>
              <a:stretch>
                <a:fillRect l="-1008" t="0" r="-303125" b="0"/>
              </a:stretch>
            </a:blipFill>
          </p:spPr>
        </p:sp>
      </p:grpSp>
      <p:grpSp>
        <p:nvGrpSpPr>
          <p:cNvPr name="Group 7" id="7"/>
          <p:cNvGrpSpPr/>
          <p:nvPr/>
        </p:nvGrpSpPr>
        <p:grpSpPr>
          <a:xfrm rot="0">
            <a:off x="3803265" y="2728606"/>
            <a:ext cx="2161597" cy="5820187"/>
            <a:chOff x="0" y="0"/>
            <a:chExt cx="334888" cy="901699"/>
          </a:xfrm>
        </p:grpSpPr>
        <p:sp>
          <p:nvSpPr>
            <p:cNvPr name="Freeform 8" id="8"/>
            <p:cNvSpPr/>
            <p:nvPr/>
          </p:nvSpPr>
          <p:spPr>
            <a:xfrm flipH="false" flipV="false" rot="0">
              <a:off x="0" y="0"/>
              <a:ext cx="334888" cy="901699"/>
            </a:xfrm>
            <a:custGeom>
              <a:avLst/>
              <a:gdLst/>
              <a:ahLst/>
              <a:cxnLst/>
              <a:rect r="r" b="b" t="t" l="l"/>
              <a:pathLst>
                <a:path h="901699" w="334888">
                  <a:moveTo>
                    <a:pt x="0" y="0"/>
                  </a:moveTo>
                  <a:lnTo>
                    <a:pt x="334888" y="0"/>
                  </a:lnTo>
                  <a:lnTo>
                    <a:pt x="334888" y="901699"/>
                  </a:lnTo>
                  <a:lnTo>
                    <a:pt x="0" y="901699"/>
                  </a:lnTo>
                  <a:close/>
                </a:path>
              </a:pathLst>
            </a:custGeom>
            <a:blipFill>
              <a:blip r:embed="rId6"/>
              <a:stretch>
                <a:fillRect l="-113747" t="0" r="-190386" b="0"/>
              </a:stretch>
            </a:blipFill>
          </p:spPr>
        </p:sp>
      </p:grpSp>
      <p:grpSp>
        <p:nvGrpSpPr>
          <p:cNvPr name="Group 9" id="9"/>
          <p:cNvGrpSpPr/>
          <p:nvPr/>
        </p:nvGrpSpPr>
        <p:grpSpPr>
          <a:xfrm rot="0">
            <a:off x="6202987" y="2728606"/>
            <a:ext cx="2161597" cy="5820187"/>
            <a:chOff x="0" y="0"/>
            <a:chExt cx="334888" cy="901699"/>
          </a:xfrm>
        </p:grpSpPr>
        <p:sp>
          <p:nvSpPr>
            <p:cNvPr name="Freeform 10" id="10"/>
            <p:cNvSpPr/>
            <p:nvPr/>
          </p:nvSpPr>
          <p:spPr>
            <a:xfrm flipH="false" flipV="false" rot="0">
              <a:off x="0" y="0"/>
              <a:ext cx="334888" cy="901699"/>
            </a:xfrm>
            <a:custGeom>
              <a:avLst/>
              <a:gdLst/>
              <a:ahLst/>
              <a:cxnLst/>
              <a:rect r="r" b="b" t="t" l="l"/>
              <a:pathLst>
                <a:path h="901699" w="334888">
                  <a:moveTo>
                    <a:pt x="0" y="0"/>
                  </a:moveTo>
                  <a:lnTo>
                    <a:pt x="334888" y="0"/>
                  </a:lnTo>
                  <a:lnTo>
                    <a:pt x="334888" y="901699"/>
                  </a:lnTo>
                  <a:lnTo>
                    <a:pt x="0" y="901699"/>
                  </a:lnTo>
                  <a:close/>
                </a:path>
              </a:pathLst>
            </a:custGeom>
            <a:blipFill>
              <a:blip r:embed="rId6"/>
              <a:stretch>
                <a:fillRect l="-224671" t="0" r="-79461" b="0"/>
              </a:stretch>
            </a:blipFill>
          </p:spPr>
        </p:sp>
      </p:grpSp>
      <p:sp>
        <p:nvSpPr>
          <p:cNvPr name="Freeform 11" id="11"/>
          <p:cNvSpPr/>
          <p:nvPr/>
        </p:nvSpPr>
        <p:spPr>
          <a:xfrm flipH="false" flipV="false" rot="0">
            <a:off x="8539896" y="1051893"/>
            <a:ext cx="1878233" cy="1878233"/>
          </a:xfrm>
          <a:custGeom>
            <a:avLst/>
            <a:gdLst/>
            <a:ahLst/>
            <a:cxnLst/>
            <a:rect r="r" b="b" t="t" l="l"/>
            <a:pathLst>
              <a:path h="1878233" w="1878233">
                <a:moveTo>
                  <a:pt x="0" y="0"/>
                </a:moveTo>
                <a:lnTo>
                  <a:pt x="1878233" y="0"/>
                </a:lnTo>
                <a:lnTo>
                  <a:pt x="1878233" y="1878233"/>
                </a:lnTo>
                <a:lnTo>
                  <a:pt x="0" y="18782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true" flipV="true" rot="0">
            <a:off x="12121008" y="-2196746"/>
            <a:ext cx="8391103" cy="6497278"/>
          </a:xfrm>
          <a:custGeom>
            <a:avLst/>
            <a:gdLst/>
            <a:ahLst/>
            <a:cxnLst/>
            <a:rect r="r" b="b" t="t" l="l"/>
            <a:pathLst>
              <a:path h="6497278" w="8391103">
                <a:moveTo>
                  <a:pt x="8391103" y="6497278"/>
                </a:moveTo>
                <a:lnTo>
                  <a:pt x="0" y="6497278"/>
                </a:lnTo>
                <a:lnTo>
                  <a:pt x="0" y="0"/>
                </a:lnTo>
                <a:lnTo>
                  <a:pt x="8391103" y="0"/>
                </a:lnTo>
                <a:lnTo>
                  <a:pt x="8391103" y="6497278"/>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9144000" y="3110963"/>
            <a:ext cx="5480457" cy="2032537"/>
          </a:xfrm>
          <a:prstGeom prst="rect">
            <a:avLst/>
          </a:prstGeom>
        </p:spPr>
        <p:txBody>
          <a:bodyPr anchor="t" rtlCol="false" tIns="0" lIns="0" bIns="0" rIns="0">
            <a:spAutoFit/>
          </a:bodyPr>
          <a:lstStyle/>
          <a:p>
            <a:pPr algn="l">
              <a:lnSpc>
                <a:spcPts val="5249"/>
              </a:lnSpc>
            </a:pPr>
            <a:r>
              <a:rPr lang="en-US" sz="5249" spc="-472">
                <a:solidFill>
                  <a:srgbClr val="FFFFFF"/>
                </a:solidFill>
                <a:latin typeface="Cy Grotesk Key"/>
                <a:ea typeface="Cy Grotesk Key"/>
                <a:cs typeface="Cy Grotesk Key"/>
                <a:sym typeface="Cy Grotesk Key"/>
              </a:rPr>
              <a:t>Identifying Areas for Improvement</a:t>
            </a:r>
          </a:p>
          <a:p>
            <a:pPr algn="l">
              <a:lnSpc>
                <a:spcPts val="5249"/>
              </a:lnSpc>
            </a:pPr>
          </a:p>
        </p:txBody>
      </p:sp>
      <p:sp>
        <p:nvSpPr>
          <p:cNvPr name="TextBox 14" id="14"/>
          <p:cNvSpPr txBox="true"/>
          <p:nvPr/>
        </p:nvSpPr>
        <p:spPr>
          <a:xfrm rot="0">
            <a:off x="10331555" y="1491873"/>
            <a:ext cx="6550914" cy="424180"/>
          </a:xfrm>
          <a:prstGeom prst="rect">
            <a:avLst/>
          </a:prstGeom>
        </p:spPr>
        <p:txBody>
          <a:bodyPr anchor="t" rtlCol="false" tIns="0" lIns="0" bIns="0" rIns="0">
            <a:spAutoFit/>
          </a:bodyPr>
          <a:lstStyle/>
          <a:p>
            <a:pPr algn="r">
              <a:lnSpc>
                <a:spcPts val="3200"/>
              </a:lnSpc>
            </a:pPr>
            <a:r>
              <a:rPr lang="en-US" sz="3200">
                <a:solidFill>
                  <a:srgbClr val="FFFFFF"/>
                </a:solidFill>
                <a:latin typeface="Cy Grotesk Key"/>
                <a:ea typeface="Cy Grotesk Key"/>
                <a:cs typeface="Cy Grotesk Key"/>
                <a:sym typeface="Cy Grotesk Key"/>
              </a:rPr>
              <a:t>WEBSITE ANALYSIS</a:t>
            </a:r>
          </a:p>
        </p:txBody>
      </p:sp>
      <p:sp>
        <p:nvSpPr>
          <p:cNvPr name="TextBox 15" id="15"/>
          <p:cNvSpPr txBox="true"/>
          <p:nvPr/>
        </p:nvSpPr>
        <p:spPr>
          <a:xfrm rot="0">
            <a:off x="9653449" y="4899770"/>
            <a:ext cx="7605851" cy="2929890"/>
          </a:xfrm>
          <a:prstGeom prst="rect">
            <a:avLst/>
          </a:prstGeom>
        </p:spPr>
        <p:txBody>
          <a:bodyPr anchor="t" rtlCol="false" tIns="0" lIns="0" bIns="0" rIns="0">
            <a:spAutoFit/>
          </a:bodyPr>
          <a:lstStyle/>
          <a:p>
            <a:pPr algn="l">
              <a:lnSpc>
                <a:spcPts val="3359"/>
              </a:lnSpc>
            </a:pPr>
            <a:r>
              <a:rPr lang="en-US" sz="2400">
                <a:solidFill>
                  <a:srgbClr val="FFFFFF"/>
                </a:solidFill>
                <a:latin typeface="Cy Grotesk Key"/>
                <a:ea typeface="Cy Grotesk Key"/>
                <a:cs typeface="Cy Grotesk Key"/>
                <a:sym typeface="Cy Grotesk Key"/>
              </a:rPr>
              <a:t>Mistakes:</a:t>
            </a:r>
          </a:p>
          <a:p>
            <a:pPr algn="l" marL="518160" indent="-259080" lvl="1">
              <a:lnSpc>
                <a:spcPts val="3359"/>
              </a:lnSpc>
              <a:buFont typeface="Arial"/>
              <a:buChar char="•"/>
            </a:pPr>
            <a:r>
              <a:rPr lang="en-US" sz="2400">
                <a:solidFill>
                  <a:srgbClr val="FFFFFF"/>
                </a:solidFill>
                <a:latin typeface="Cy Grotesk Key"/>
                <a:ea typeface="Cy Grotesk Key"/>
                <a:cs typeface="Cy Grotesk Key"/>
                <a:sym typeface="Cy Grotesk Key"/>
              </a:rPr>
              <a:t>Cluttered Layout</a:t>
            </a:r>
          </a:p>
          <a:p>
            <a:pPr algn="l" marL="518160" indent="-259080" lvl="1">
              <a:lnSpc>
                <a:spcPts val="3359"/>
              </a:lnSpc>
              <a:buFont typeface="Arial"/>
              <a:buChar char="•"/>
            </a:pPr>
            <a:r>
              <a:rPr lang="en-US" sz="2400">
                <a:solidFill>
                  <a:srgbClr val="FFFFFF"/>
                </a:solidFill>
                <a:latin typeface="Cy Grotesk Key"/>
                <a:ea typeface="Cy Grotesk Key"/>
                <a:cs typeface="Cy Grotesk Key"/>
                <a:sym typeface="Cy Grotesk Key"/>
              </a:rPr>
              <a:t>Slow Loading Times</a:t>
            </a:r>
          </a:p>
          <a:p>
            <a:pPr algn="l" marL="518160" indent="-259080" lvl="1">
              <a:lnSpc>
                <a:spcPts val="3359"/>
              </a:lnSpc>
              <a:buFont typeface="Arial"/>
              <a:buChar char="•"/>
            </a:pPr>
            <a:r>
              <a:rPr lang="en-US" sz="2400">
                <a:solidFill>
                  <a:srgbClr val="FFFFFF"/>
                </a:solidFill>
                <a:latin typeface="Cy Grotesk Key"/>
                <a:ea typeface="Cy Grotesk Key"/>
                <a:cs typeface="Cy Grotesk Key"/>
                <a:sym typeface="Cy Grotesk Key"/>
              </a:rPr>
              <a:t>Inconsistent Design Elements</a:t>
            </a:r>
          </a:p>
          <a:p>
            <a:pPr algn="l" marL="518160" indent="-259080" lvl="1">
              <a:lnSpc>
                <a:spcPts val="3359"/>
              </a:lnSpc>
              <a:buFont typeface="Arial"/>
              <a:buChar char="•"/>
            </a:pPr>
            <a:r>
              <a:rPr lang="en-US" sz="2400">
                <a:solidFill>
                  <a:srgbClr val="FFFFFF"/>
                </a:solidFill>
                <a:latin typeface="Cy Grotesk Key"/>
                <a:ea typeface="Cy Grotesk Key"/>
                <a:cs typeface="Cy Grotesk Key"/>
                <a:sym typeface="Cy Grotesk Key"/>
              </a:rPr>
              <a:t>Overwhelming Amount of Text</a:t>
            </a:r>
          </a:p>
          <a:p>
            <a:pPr algn="l" marL="518160" indent="-259080" lvl="1">
              <a:lnSpc>
                <a:spcPts val="3359"/>
              </a:lnSpc>
              <a:buFont typeface="Arial"/>
              <a:buChar char="•"/>
            </a:pPr>
            <a:r>
              <a:rPr lang="en-US" sz="2400">
                <a:solidFill>
                  <a:srgbClr val="FFFFFF"/>
                </a:solidFill>
                <a:latin typeface="Cy Grotesk Key"/>
                <a:ea typeface="Cy Grotesk Key"/>
                <a:cs typeface="Cy Grotesk Key"/>
                <a:sym typeface="Cy Grotesk Key"/>
              </a:rPr>
              <a:t>Lack of Clear CTAs</a:t>
            </a:r>
          </a:p>
          <a:p>
            <a:pPr algn="l">
              <a:lnSpc>
                <a:spcPts val="3359"/>
              </a:lnSpc>
            </a:pPr>
          </a:p>
        </p:txBody>
      </p:sp>
      <p:sp>
        <p:nvSpPr>
          <p:cNvPr name="TextBox 16" id="16"/>
          <p:cNvSpPr txBox="true"/>
          <p:nvPr/>
        </p:nvSpPr>
        <p:spPr>
          <a:xfrm rot="0">
            <a:off x="9717137" y="7609809"/>
            <a:ext cx="7605851" cy="2091690"/>
          </a:xfrm>
          <a:prstGeom prst="rect">
            <a:avLst/>
          </a:prstGeom>
        </p:spPr>
        <p:txBody>
          <a:bodyPr anchor="t" rtlCol="false" tIns="0" lIns="0" bIns="0" rIns="0">
            <a:spAutoFit/>
          </a:bodyPr>
          <a:lstStyle/>
          <a:p>
            <a:pPr algn="l">
              <a:lnSpc>
                <a:spcPts val="3359"/>
              </a:lnSpc>
            </a:pPr>
            <a:r>
              <a:rPr lang="en-US" sz="2400">
                <a:solidFill>
                  <a:srgbClr val="FFFFFF"/>
                </a:solidFill>
                <a:latin typeface="Cy Grotesk Key"/>
                <a:ea typeface="Cy Grotesk Key"/>
                <a:cs typeface="Cy Grotesk Key"/>
                <a:sym typeface="Cy Grotesk Key"/>
              </a:rPr>
              <a:t>Recommendations:</a:t>
            </a:r>
          </a:p>
          <a:p>
            <a:pPr algn="l" marL="518160" indent="-259080" lvl="1">
              <a:lnSpc>
                <a:spcPts val="3359"/>
              </a:lnSpc>
              <a:buFont typeface="Arial"/>
              <a:buChar char="•"/>
            </a:pPr>
            <a:r>
              <a:rPr lang="en-US" sz="2400">
                <a:solidFill>
                  <a:srgbClr val="FFFFFF"/>
                </a:solidFill>
                <a:latin typeface="Cy Grotesk Key"/>
                <a:ea typeface="Cy Grotesk Key"/>
                <a:cs typeface="Cy Grotesk Key"/>
                <a:sym typeface="Cy Grotesk Key"/>
              </a:rPr>
              <a:t>Simplify layout, optimize for speed, maintain design consistency, break up text, and enhance CTAs.</a:t>
            </a:r>
          </a:p>
          <a:p>
            <a:pPr algn="l">
              <a:lnSpc>
                <a:spcPts val="3359"/>
              </a:lnSpc>
            </a:pP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718186" y="-2863144"/>
            <a:ext cx="8235143" cy="7471521"/>
          </a:xfrm>
          <a:custGeom>
            <a:avLst/>
            <a:gdLst/>
            <a:ahLst/>
            <a:cxnLst/>
            <a:rect r="r" b="b" t="t" l="l"/>
            <a:pathLst>
              <a:path h="7471521" w="8235143">
                <a:moveTo>
                  <a:pt x="0" y="0"/>
                </a:moveTo>
                <a:lnTo>
                  <a:pt x="8235143" y="0"/>
                </a:lnTo>
                <a:lnTo>
                  <a:pt x="8235143" y="7471521"/>
                </a:lnTo>
                <a:lnTo>
                  <a:pt x="0" y="7471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302482" y="2711523"/>
            <a:ext cx="7579986" cy="5837270"/>
            <a:chOff x="0" y="0"/>
            <a:chExt cx="1996375" cy="1537388"/>
          </a:xfrm>
        </p:grpSpPr>
        <p:sp>
          <p:nvSpPr>
            <p:cNvPr name="Freeform 4" id="4"/>
            <p:cNvSpPr/>
            <p:nvPr/>
          </p:nvSpPr>
          <p:spPr>
            <a:xfrm flipH="false" flipV="false" rot="0">
              <a:off x="0" y="0"/>
              <a:ext cx="1996375" cy="1537388"/>
            </a:xfrm>
            <a:custGeom>
              <a:avLst/>
              <a:gdLst/>
              <a:ahLst/>
              <a:cxnLst/>
              <a:rect r="r" b="b" t="t" l="l"/>
              <a:pathLst>
                <a:path h="1537388" w="1996375">
                  <a:moveTo>
                    <a:pt x="0" y="0"/>
                  </a:moveTo>
                  <a:lnTo>
                    <a:pt x="1996375" y="0"/>
                  </a:lnTo>
                  <a:lnTo>
                    <a:pt x="1996375" y="1537388"/>
                  </a:lnTo>
                  <a:lnTo>
                    <a:pt x="0" y="1537388"/>
                  </a:lnTo>
                  <a:close/>
                </a:path>
              </a:pathLst>
            </a:custGeom>
            <a:solidFill>
              <a:srgbClr val="000000"/>
            </a:solidFill>
            <a:ln w="28575" cap="sq">
              <a:solidFill>
                <a:srgbClr val="FFFFFF"/>
              </a:solidFill>
              <a:prstDash val="solid"/>
              <a:miter/>
            </a:ln>
          </p:spPr>
        </p:sp>
        <p:sp>
          <p:nvSpPr>
            <p:cNvPr name="TextBox 5" id="5"/>
            <p:cNvSpPr txBox="true"/>
            <p:nvPr/>
          </p:nvSpPr>
          <p:spPr>
            <a:xfrm>
              <a:off x="0" y="-47625"/>
              <a:ext cx="1996375" cy="1585013"/>
            </a:xfrm>
            <a:prstGeom prst="rect">
              <a:avLst/>
            </a:prstGeom>
          </p:spPr>
          <p:txBody>
            <a:bodyPr anchor="ctr" rtlCol="false" tIns="50800" lIns="50800" bIns="50800" rIns="50800"/>
            <a:lstStyle/>
            <a:p>
              <a:pPr algn="ctr">
                <a:lnSpc>
                  <a:spcPts val="2940"/>
                </a:lnSpc>
              </a:pPr>
            </a:p>
          </p:txBody>
        </p:sp>
      </p:grpSp>
      <p:sp>
        <p:nvSpPr>
          <p:cNvPr name="Freeform 6" id="6"/>
          <p:cNvSpPr/>
          <p:nvPr/>
        </p:nvSpPr>
        <p:spPr>
          <a:xfrm flipH="false" flipV="false" rot="3024008">
            <a:off x="-2965477" y="4953018"/>
            <a:ext cx="8374476" cy="8466842"/>
          </a:xfrm>
          <a:custGeom>
            <a:avLst/>
            <a:gdLst/>
            <a:ahLst/>
            <a:cxnLst/>
            <a:rect r="r" b="b" t="t" l="l"/>
            <a:pathLst>
              <a:path h="8466842" w="8374476">
                <a:moveTo>
                  <a:pt x="0" y="0"/>
                </a:moveTo>
                <a:lnTo>
                  <a:pt x="8374476" y="0"/>
                </a:lnTo>
                <a:lnTo>
                  <a:pt x="8374476" y="8466842"/>
                </a:lnTo>
                <a:lnTo>
                  <a:pt x="0" y="84668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405531" y="5514999"/>
            <a:ext cx="7430226" cy="3033794"/>
            <a:chOff x="0" y="0"/>
            <a:chExt cx="1151136" cy="470014"/>
          </a:xfrm>
        </p:grpSpPr>
        <p:sp>
          <p:nvSpPr>
            <p:cNvPr name="Freeform 8" id="8"/>
            <p:cNvSpPr/>
            <p:nvPr/>
          </p:nvSpPr>
          <p:spPr>
            <a:xfrm flipH="false" flipV="false" rot="0">
              <a:off x="0" y="0"/>
              <a:ext cx="1151136" cy="470014"/>
            </a:xfrm>
            <a:custGeom>
              <a:avLst/>
              <a:gdLst/>
              <a:ahLst/>
              <a:cxnLst/>
              <a:rect r="r" b="b" t="t" l="l"/>
              <a:pathLst>
                <a:path h="470014" w="1151136">
                  <a:moveTo>
                    <a:pt x="0" y="0"/>
                  </a:moveTo>
                  <a:lnTo>
                    <a:pt x="1151136" y="0"/>
                  </a:lnTo>
                  <a:lnTo>
                    <a:pt x="1151136" y="470014"/>
                  </a:lnTo>
                  <a:lnTo>
                    <a:pt x="0" y="470014"/>
                  </a:lnTo>
                  <a:close/>
                </a:path>
              </a:pathLst>
            </a:custGeom>
            <a:blipFill>
              <a:blip r:embed="rId6"/>
              <a:stretch>
                <a:fillRect l="0" t="-31663" r="0" b="-31663"/>
              </a:stretch>
            </a:blipFill>
          </p:spPr>
        </p:sp>
      </p:grpSp>
      <p:sp>
        <p:nvSpPr>
          <p:cNvPr name="TextBox 9" id="9"/>
          <p:cNvSpPr txBox="true"/>
          <p:nvPr/>
        </p:nvSpPr>
        <p:spPr>
          <a:xfrm rot="0">
            <a:off x="10331555" y="1491873"/>
            <a:ext cx="6550914" cy="424180"/>
          </a:xfrm>
          <a:prstGeom prst="rect">
            <a:avLst/>
          </a:prstGeom>
        </p:spPr>
        <p:txBody>
          <a:bodyPr anchor="t" rtlCol="false" tIns="0" lIns="0" bIns="0" rIns="0">
            <a:spAutoFit/>
          </a:bodyPr>
          <a:lstStyle/>
          <a:p>
            <a:pPr algn="r">
              <a:lnSpc>
                <a:spcPts val="3200"/>
              </a:lnSpc>
            </a:pPr>
            <a:r>
              <a:rPr lang="en-US" sz="3200">
                <a:solidFill>
                  <a:srgbClr val="FFFFFF"/>
                </a:solidFill>
                <a:latin typeface="Cy Grotesk Key"/>
                <a:ea typeface="Cy Grotesk Key"/>
                <a:cs typeface="Cy Grotesk Key"/>
                <a:sym typeface="Cy Grotesk Key"/>
              </a:rPr>
              <a:t>WEBSITE ANALYSIS</a:t>
            </a:r>
          </a:p>
        </p:txBody>
      </p:sp>
      <p:sp>
        <p:nvSpPr>
          <p:cNvPr name="TextBox 10" id="10"/>
          <p:cNvSpPr txBox="true"/>
          <p:nvPr/>
        </p:nvSpPr>
        <p:spPr>
          <a:xfrm rot="0">
            <a:off x="1405531" y="2692937"/>
            <a:ext cx="6308375" cy="2553600"/>
          </a:xfrm>
          <a:prstGeom prst="rect">
            <a:avLst/>
          </a:prstGeom>
        </p:spPr>
        <p:txBody>
          <a:bodyPr anchor="t" rtlCol="false" tIns="0" lIns="0" bIns="0" rIns="0">
            <a:spAutoFit/>
          </a:bodyPr>
          <a:lstStyle/>
          <a:p>
            <a:pPr algn="l">
              <a:lnSpc>
                <a:spcPts val="6605"/>
              </a:lnSpc>
            </a:pPr>
            <a:r>
              <a:rPr lang="en-US" sz="6605" spc="-594">
                <a:solidFill>
                  <a:srgbClr val="FFFFFF"/>
                </a:solidFill>
                <a:latin typeface="Cy Grotesk Key"/>
                <a:ea typeface="Cy Grotesk Key"/>
                <a:cs typeface="Cy Grotesk Key"/>
                <a:sym typeface="Cy Grotesk Key"/>
              </a:rPr>
              <a:t>Best Practices for an Effective Website</a:t>
            </a:r>
          </a:p>
        </p:txBody>
      </p:sp>
      <p:sp>
        <p:nvSpPr>
          <p:cNvPr name="TextBox 11" id="11"/>
          <p:cNvSpPr txBox="true"/>
          <p:nvPr/>
        </p:nvSpPr>
        <p:spPr>
          <a:xfrm rot="0">
            <a:off x="9520397" y="2908209"/>
            <a:ext cx="7144156" cy="5847394"/>
          </a:xfrm>
          <a:prstGeom prst="rect">
            <a:avLst/>
          </a:prstGeom>
        </p:spPr>
        <p:txBody>
          <a:bodyPr anchor="t" rtlCol="false" tIns="0" lIns="0" bIns="0" rIns="0">
            <a:spAutoFit/>
          </a:bodyPr>
          <a:lstStyle/>
          <a:p>
            <a:pPr algn="l" marL="655829" indent="-327914" lvl="1">
              <a:lnSpc>
                <a:spcPts val="4252"/>
              </a:lnSpc>
              <a:buFont typeface="Arial"/>
              <a:buChar char="•"/>
            </a:pPr>
            <a:r>
              <a:rPr lang="en-US" sz="3037">
                <a:solidFill>
                  <a:srgbClr val="FFFFFF"/>
                </a:solidFill>
                <a:latin typeface="Cy Grotesk Key"/>
                <a:ea typeface="Cy Grotesk Key"/>
                <a:cs typeface="Cy Grotesk Key"/>
                <a:sym typeface="Cy Grotesk Key"/>
              </a:rPr>
              <a:t>Simplicity in Design</a:t>
            </a:r>
          </a:p>
          <a:p>
            <a:pPr algn="l" marL="655829" indent="-327914" lvl="1">
              <a:lnSpc>
                <a:spcPts val="4252"/>
              </a:lnSpc>
              <a:buFont typeface="Arial"/>
              <a:buChar char="•"/>
            </a:pPr>
            <a:r>
              <a:rPr lang="en-US" sz="3037">
                <a:solidFill>
                  <a:srgbClr val="FFFFFF"/>
                </a:solidFill>
                <a:latin typeface="Cy Grotesk Key"/>
                <a:ea typeface="Cy Grotesk Key"/>
                <a:cs typeface="Cy Grotesk Key"/>
                <a:sym typeface="Cy Grotesk Key"/>
              </a:rPr>
              <a:t>Fully Responsive Layout</a:t>
            </a:r>
          </a:p>
          <a:p>
            <a:pPr algn="l" marL="655829" indent="-327914" lvl="1">
              <a:lnSpc>
                <a:spcPts val="4252"/>
              </a:lnSpc>
              <a:buFont typeface="Arial"/>
              <a:buChar char="•"/>
            </a:pPr>
            <a:r>
              <a:rPr lang="en-US" sz="3037">
                <a:solidFill>
                  <a:srgbClr val="FFFFFF"/>
                </a:solidFill>
                <a:latin typeface="Cy Grotesk Key"/>
                <a:ea typeface="Cy Grotesk Key"/>
                <a:cs typeface="Cy Grotesk Key"/>
                <a:sym typeface="Cy Grotesk Key"/>
              </a:rPr>
              <a:t>Consistent Branding</a:t>
            </a:r>
          </a:p>
          <a:p>
            <a:pPr algn="l" marL="655829" indent="-327914" lvl="1">
              <a:lnSpc>
                <a:spcPts val="4252"/>
              </a:lnSpc>
              <a:buFont typeface="Arial"/>
              <a:buChar char="•"/>
            </a:pPr>
            <a:r>
              <a:rPr lang="en-US" sz="3037">
                <a:solidFill>
                  <a:srgbClr val="FFFFFF"/>
                </a:solidFill>
                <a:latin typeface="Cy Grotesk Key"/>
                <a:ea typeface="Cy Grotesk Key"/>
                <a:cs typeface="Cy Grotesk Key"/>
                <a:sym typeface="Cy Grotesk Key"/>
              </a:rPr>
              <a:t>Fast Load Times</a:t>
            </a:r>
          </a:p>
          <a:p>
            <a:pPr algn="l" marL="655829" indent="-327914" lvl="1">
              <a:lnSpc>
                <a:spcPts val="4252"/>
              </a:lnSpc>
              <a:buFont typeface="Arial"/>
              <a:buChar char="•"/>
            </a:pPr>
            <a:r>
              <a:rPr lang="en-US" sz="3037">
                <a:solidFill>
                  <a:srgbClr val="FFFFFF"/>
                </a:solidFill>
                <a:latin typeface="Cy Grotesk Key"/>
                <a:ea typeface="Cy Grotesk Key"/>
                <a:cs typeface="Cy Grotesk Key"/>
                <a:sym typeface="Cy Grotesk Key"/>
              </a:rPr>
              <a:t>Clear and Intuitive Navigation</a:t>
            </a:r>
          </a:p>
          <a:p>
            <a:pPr algn="l" marL="655829" indent="-327914" lvl="1">
              <a:lnSpc>
                <a:spcPts val="4252"/>
              </a:lnSpc>
              <a:buFont typeface="Arial"/>
              <a:buChar char="•"/>
            </a:pPr>
            <a:r>
              <a:rPr lang="en-US" sz="3037">
                <a:solidFill>
                  <a:srgbClr val="FFFFFF"/>
                </a:solidFill>
                <a:latin typeface="Cy Grotesk Key"/>
                <a:ea typeface="Cy Grotesk Key"/>
                <a:cs typeface="Cy Grotesk Key"/>
                <a:sym typeface="Cy Grotesk Key"/>
              </a:rPr>
              <a:t>Accessible Content for All Users</a:t>
            </a:r>
          </a:p>
          <a:p>
            <a:pPr algn="l" marL="655829" indent="-327914" lvl="1">
              <a:lnSpc>
                <a:spcPts val="4252"/>
              </a:lnSpc>
              <a:buFont typeface="Arial"/>
              <a:buChar char="•"/>
            </a:pPr>
            <a:r>
              <a:rPr lang="en-US" sz="3037">
                <a:solidFill>
                  <a:srgbClr val="FFFFFF"/>
                </a:solidFill>
                <a:latin typeface="Cy Grotesk Key"/>
                <a:ea typeface="Cy Grotesk Key"/>
                <a:cs typeface="Cy Grotesk Key"/>
                <a:sym typeface="Cy Grotesk Key"/>
              </a:rPr>
              <a:t>High-Quality Engaging Visuals</a:t>
            </a:r>
          </a:p>
          <a:p>
            <a:pPr algn="l" marL="655829" indent="-327914" lvl="1">
              <a:lnSpc>
                <a:spcPts val="4252"/>
              </a:lnSpc>
              <a:buFont typeface="Arial"/>
              <a:buChar char="•"/>
            </a:pPr>
            <a:r>
              <a:rPr lang="en-US" sz="3037">
                <a:solidFill>
                  <a:srgbClr val="FFFFFF"/>
                </a:solidFill>
                <a:latin typeface="Cy Grotesk Key"/>
                <a:ea typeface="Cy Grotesk Key"/>
                <a:cs typeface="Cy Grotesk Key"/>
                <a:sym typeface="Cy Grotesk Key"/>
              </a:rPr>
              <a:t>Strong and Visible CTAs</a:t>
            </a:r>
          </a:p>
          <a:p>
            <a:pPr algn="l" marL="655829" indent="-327914" lvl="1">
              <a:lnSpc>
                <a:spcPts val="4252"/>
              </a:lnSpc>
              <a:buFont typeface="Arial"/>
              <a:buChar char="•"/>
            </a:pPr>
            <a:r>
              <a:rPr lang="en-US" sz="3037">
                <a:solidFill>
                  <a:srgbClr val="FFFFFF"/>
                </a:solidFill>
                <a:latin typeface="Cy Grotesk Key"/>
                <a:ea typeface="Cy Grotesk Key"/>
                <a:cs typeface="Cy Grotesk Key"/>
                <a:sym typeface="Cy Grotesk Key"/>
              </a:rPr>
              <a:t>SEO-Friendly Structure</a:t>
            </a:r>
          </a:p>
          <a:p>
            <a:pPr algn="l" marL="655829" indent="-327914" lvl="1">
              <a:lnSpc>
                <a:spcPts val="4252"/>
              </a:lnSpc>
              <a:buFont typeface="Arial"/>
              <a:buChar char="•"/>
            </a:pPr>
            <a:r>
              <a:rPr lang="en-US" sz="3037">
                <a:solidFill>
                  <a:srgbClr val="FFFFFF"/>
                </a:solidFill>
                <a:latin typeface="Cy Grotesk Key"/>
                <a:ea typeface="Cy Grotesk Key"/>
                <a:cs typeface="Cy Grotesk Key"/>
                <a:sym typeface="Cy Grotesk Key"/>
              </a:rPr>
              <a:t>Regular Testing and Iteration</a:t>
            </a:r>
          </a:p>
          <a:p>
            <a:pPr algn="l" marL="655829" indent="-327914" lvl="1">
              <a:lnSpc>
                <a:spcPts val="4252"/>
              </a:lnSpc>
              <a:buFont typeface="Arial"/>
              <a:buChar char="•"/>
            </a:pP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H="true">
            <a:off x="12298855" y="7300579"/>
            <a:ext cx="19050" cy="2319091"/>
          </a:xfrm>
          <a:prstGeom prst="line">
            <a:avLst/>
          </a:prstGeom>
          <a:ln cap="flat" w="38100">
            <a:solidFill>
              <a:srgbClr val="FFFFFF"/>
            </a:solidFill>
            <a:prstDash val="sysDash"/>
            <a:headEnd type="none" len="sm" w="sm"/>
            <a:tailEnd type="none" len="sm" w="sm"/>
          </a:ln>
        </p:spPr>
      </p:sp>
      <p:grpSp>
        <p:nvGrpSpPr>
          <p:cNvPr name="Group 3" id="3"/>
          <p:cNvGrpSpPr/>
          <p:nvPr/>
        </p:nvGrpSpPr>
        <p:grpSpPr>
          <a:xfrm rot="0">
            <a:off x="9335095" y="2946888"/>
            <a:ext cx="7547374" cy="3290570"/>
            <a:chOff x="0" y="0"/>
            <a:chExt cx="1169286" cy="509795"/>
          </a:xfrm>
        </p:grpSpPr>
        <p:sp>
          <p:nvSpPr>
            <p:cNvPr name="Freeform 4" id="4"/>
            <p:cNvSpPr/>
            <p:nvPr/>
          </p:nvSpPr>
          <p:spPr>
            <a:xfrm flipH="false" flipV="false" rot="0">
              <a:off x="0" y="0"/>
              <a:ext cx="1169286" cy="509795"/>
            </a:xfrm>
            <a:custGeom>
              <a:avLst/>
              <a:gdLst/>
              <a:ahLst/>
              <a:cxnLst/>
              <a:rect r="r" b="b" t="t" l="l"/>
              <a:pathLst>
                <a:path h="509795" w="1169286">
                  <a:moveTo>
                    <a:pt x="0" y="0"/>
                  </a:moveTo>
                  <a:lnTo>
                    <a:pt x="1169286" y="0"/>
                  </a:lnTo>
                  <a:lnTo>
                    <a:pt x="1169286" y="509795"/>
                  </a:lnTo>
                  <a:lnTo>
                    <a:pt x="0" y="509795"/>
                  </a:lnTo>
                  <a:close/>
                </a:path>
              </a:pathLst>
            </a:custGeom>
            <a:blipFill>
              <a:blip r:embed="rId2"/>
              <a:stretch>
                <a:fillRect l="0" t="-26406" r="0" b="-26406"/>
              </a:stretch>
            </a:blipFill>
          </p:spPr>
        </p:sp>
      </p:grpSp>
      <p:sp>
        <p:nvSpPr>
          <p:cNvPr name="Freeform 5" id="5"/>
          <p:cNvSpPr/>
          <p:nvPr/>
        </p:nvSpPr>
        <p:spPr>
          <a:xfrm flipH="false" flipV="false" rot="876388">
            <a:off x="5042141" y="-2918869"/>
            <a:ext cx="6413971" cy="7505711"/>
          </a:xfrm>
          <a:custGeom>
            <a:avLst/>
            <a:gdLst/>
            <a:ahLst/>
            <a:cxnLst/>
            <a:rect r="r" b="b" t="t" l="l"/>
            <a:pathLst>
              <a:path h="7505711" w="6413971">
                <a:moveTo>
                  <a:pt x="0" y="0"/>
                </a:moveTo>
                <a:lnTo>
                  <a:pt x="6413971" y="0"/>
                </a:lnTo>
                <a:lnTo>
                  <a:pt x="6413971" y="7505710"/>
                </a:lnTo>
                <a:lnTo>
                  <a:pt x="0" y="75057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331555" y="1491873"/>
            <a:ext cx="6550914" cy="424180"/>
          </a:xfrm>
          <a:prstGeom prst="rect">
            <a:avLst/>
          </a:prstGeom>
        </p:spPr>
        <p:txBody>
          <a:bodyPr anchor="t" rtlCol="false" tIns="0" lIns="0" bIns="0" rIns="0">
            <a:spAutoFit/>
          </a:bodyPr>
          <a:lstStyle/>
          <a:p>
            <a:pPr algn="r">
              <a:lnSpc>
                <a:spcPts val="3200"/>
              </a:lnSpc>
            </a:pPr>
            <a:r>
              <a:rPr lang="en-US" sz="3200">
                <a:solidFill>
                  <a:srgbClr val="FFFFFF"/>
                </a:solidFill>
                <a:latin typeface="Cy Grotesk Key"/>
                <a:ea typeface="Cy Grotesk Key"/>
                <a:cs typeface="Cy Grotesk Key"/>
                <a:sym typeface="Cy Grotesk Key"/>
              </a:rPr>
              <a:t>WEBSITE ANALYSIS</a:t>
            </a:r>
          </a:p>
        </p:txBody>
      </p:sp>
      <p:sp>
        <p:nvSpPr>
          <p:cNvPr name="TextBox 7" id="7"/>
          <p:cNvSpPr txBox="true"/>
          <p:nvPr/>
        </p:nvSpPr>
        <p:spPr>
          <a:xfrm rot="0">
            <a:off x="1405531" y="3959952"/>
            <a:ext cx="7719419" cy="1780653"/>
          </a:xfrm>
          <a:prstGeom prst="rect">
            <a:avLst/>
          </a:prstGeom>
        </p:spPr>
        <p:txBody>
          <a:bodyPr anchor="t" rtlCol="false" tIns="0" lIns="0" bIns="0" rIns="0">
            <a:spAutoFit/>
          </a:bodyPr>
          <a:lstStyle/>
          <a:p>
            <a:pPr algn="l">
              <a:lnSpc>
                <a:spcPts val="6833"/>
              </a:lnSpc>
            </a:pPr>
            <a:r>
              <a:rPr lang="en-US" sz="6833" spc="-615">
                <a:solidFill>
                  <a:srgbClr val="FFFFFF"/>
                </a:solidFill>
                <a:latin typeface="Cy Grotesk Key"/>
                <a:ea typeface="Cy Grotesk Key"/>
                <a:cs typeface="Cy Grotesk Key"/>
                <a:sym typeface="Cy Grotesk Key"/>
              </a:rPr>
              <a:t>Summary and Next Steps</a:t>
            </a:r>
          </a:p>
        </p:txBody>
      </p:sp>
      <p:sp>
        <p:nvSpPr>
          <p:cNvPr name="TextBox 8" id="8"/>
          <p:cNvSpPr txBox="true"/>
          <p:nvPr/>
        </p:nvSpPr>
        <p:spPr>
          <a:xfrm rot="0">
            <a:off x="1405531" y="7243429"/>
            <a:ext cx="5214785" cy="2376241"/>
          </a:xfrm>
          <a:prstGeom prst="rect">
            <a:avLst/>
          </a:prstGeom>
        </p:spPr>
        <p:txBody>
          <a:bodyPr anchor="t" rtlCol="false" tIns="0" lIns="0" bIns="0" rIns="0">
            <a:spAutoFit/>
          </a:bodyPr>
          <a:lstStyle/>
          <a:p>
            <a:pPr algn="l">
              <a:lnSpc>
                <a:spcPts val="3829"/>
              </a:lnSpc>
            </a:pPr>
            <a:r>
              <a:rPr lang="en-US" sz="2735">
                <a:solidFill>
                  <a:srgbClr val="FFFFFF"/>
                </a:solidFill>
                <a:latin typeface="Cy Grotesk Key"/>
                <a:ea typeface="Cy Grotesk Key"/>
                <a:cs typeface="Cy Grotesk Key"/>
                <a:sym typeface="Cy Grotesk Key"/>
              </a:rPr>
              <a:t>Summary: IBM’s website has strong foundations but can benefit from targeted improvements in design, UX, and performance.</a:t>
            </a:r>
          </a:p>
        </p:txBody>
      </p:sp>
      <p:sp>
        <p:nvSpPr>
          <p:cNvPr name="TextBox 9" id="9"/>
          <p:cNvSpPr txBox="true"/>
          <p:nvPr/>
        </p:nvSpPr>
        <p:spPr>
          <a:xfrm rot="0">
            <a:off x="12763804" y="7243429"/>
            <a:ext cx="4495496" cy="2334671"/>
          </a:xfrm>
          <a:prstGeom prst="rect">
            <a:avLst/>
          </a:prstGeom>
        </p:spPr>
        <p:txBody>
          <a:bodyPr anchor="t" rtlCol="false" tIns="0" lIns="0" bIns="0" rIns="0">
            <a:spAutoFit/>
          </a:bodyPr>
          <a:lstStyle/>
          <a:p>
            <a:pPr algn="l">
              <a:lnSpc>
                <a:spcPts val="3761"/>
              </a:lnSpc>
            </a:pPr>
            <a:r>
              <a:rPr lang="en-US" sz="2686">
                <a:solidFill>
                  <a:srgbClr val="FFFFFF"/>
                </a:solidFill>
                <a:latin typeface="Cy Grotesk Key"/>
                <a:ea typeface="Cy Grotesk Key"/>
                <a:cs typeface="Cy Grotesk Key"/>
                <a:sym typeface="Cy Grotesk Key"/>
              </a:rPr>
              <a:t>Next Steps: Consider an in-depth audit and phased implementation of improvements.</a:t>
            </a:r>
          </a:p>
          <a:p>
            <a:pPr algn="l">
              <a:lnSpc>
                <a:spcPts val="3761"/>
              </a:lnSpc>
            </a:pPr>
          </a:p>
        </p:txBody>
      </p:sp>
      <p:sp>
        <p:nvSpPr>
          <p:cNvPr name="Freeform 10" id="10"/>
          <p:cNvSpPr/>
          <p:nvPr/>
        </p:nvSpPr>
        <p:spPr>
          <a:xfrm flipH="false" flipV="false" rot="0">
            <a:off x="4504565" y="1991010"/>
            <a:ext cx="2007517" cy="2007517"/>
          </a:xfrm>
          <a:custGeom>
            <a:avLst/>
            <a:gdLst/>
            <a:ahLst/>
            <a:cxnLst/>
            <a:rect r="r" b="b" t="t" l="l"/>
            <a:pathLst>
              <a:path h="2007517" w="2007517">
                <a:moveTo>
                  <a:pt x="0" y="0"/>
                </a:moveTo>
                <a:lnTo>
                  <a:pt x="2007516" y="0"/>
                </a:lnTo>
                <a:lnTo>
                  <a:pt x="2007516" y="2007517"/>
                </a:lnTo>
                <a:lnTo>
                  <a:pt x="0" y="20075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1" id="11"/>
          <p:cNvSpPr/>
          <p:nvPr/>
        </p:nvSpPr>
        <p:spPr>
          <a:xfrm>
            <a:off x="6991350" y="7300579"/>
            <a:ext cx="0" cy="2319091"/>
          </a:xfrm>
          <a:prstGeom prst="line">
            <a:avLst/>
          </a:prstGeom>
          <a:ln cap="flat" w="38100">
            <a:solidFill>
              <a:srgbClr val="FFFFFF"/>
            </a:solidFill>
            <a:prstDash val="sysDash"/>
            <a:headEnd type="none" len="sm" w="sm"/>
            <a:tailEnd type="none" len="sm" w="sm"/>
          </a:ln>
        </p:spPr>
      </p:sp>
      <p:sp>
        <p:nvSpPr>
          <p:cNvPr name="TextBox 12" id="12"/>
          <p:cNvSpPr txBox="true"/>
          <p:nvPr/>
        </p:nvSpPr>
        <p:spPr>
          <a:xfrm rot="0">
            <a:off x="7362825" y="7252954"/>
            <a:ext cx="4936030" cy="2672078"/>
          </a:xfrm>
          <a:prstGeom prst="rect">
            <a:avLst/>
          </a:prstGeom>
        </p:spPr>
        <p:txBody>
          <a:bodyPr anchor="t" rtlCol="false" tIns="0" lIns="0" bIns="0" rIns="0">
            <a:spAutoFit/>
          </a:bodyPr>
          <a:lstStyle/>
          <a:p>
            <a:pPr algn="l">
              <a:lnSpc>
                <a:spcPts val="3546"/>
              </a:lnSpc>
            </a:pPr>
            <a:r>
              <a:rPr lang="en-US" sz="2532">
                <a:solidFill>
                  <a:srgbClr val="FFFFFF"/>
                </a:solidFill>
                <a:latin typeface="Cy Grotesk Key"/>
                <a:ea typeface="Cy Grotesk Key"/>
                <a:cs typeface="Cy Grotesk Key"/>
                <a:sym typeface="Cy Grotesk Key"/>
              </a:rPr>
              <a:t>Recommendations: Implement the suggested changes to enhance user experience, increase engagement, and improve overall performance.</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DAGPmhAVhgg</dc:identifier>
  <dcterms:modified xsi:type="dcterms:W3CDTF">2011-08-01T06:04:30Z</dcterms:modified>
  <cp:revision>1</cp:revision>
  <dc:title>Digital Marketing</dc:title>
</cp:coreProperties>
</file>